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4.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6" d="100"/>
          <a:sy n="106" d="100"/>
        </p:scale>
        <p:origin x="27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12352F"/>
                </a:solidFill>
                <a:latin typeface="Calibri"/>
              </a:defRPr>
            </a:pPr>
            <a:r>
              <a:rPr lang="sv-SE" sz="1200" b="0" i="0" u="none" strike="noStrike">
                <a:solidFill>
                  <a:srgbClr val="12352F"/>
                </a:solidFill>
                <a:latin typeface="Calibri"/>
              </a:rPr>
              <a:t>Pengguna internet menurut usia, 2019</a:t>
            </a:r>
          </a:p>
        </c:rich>
      </c:tx>
      <c:overlay val="0"/>
    </c:title>
    <c:autoTitleDeleted val="0"/>
    <c:plotArea>
      <c:layout/>
      <c:doughnutChart>
        <c:varyColors val="1"/>
        <c:ser>
          <c:idx val="0"/>
          <c:order val="0"/>
          <c:tx>
            <c:strRef>
              <c:f>Sheet1!$B$1</c:f>
              <c:strCache>
                <c:ptCount val="1"/>
                <c:pt idx="0">
                  <c:v>Usia</c:v>
                </c:pt>
              </c:strCache>
            </c:strRef>
          </c:tx>
          <c:spPr>
            <a:solidFill>
              <a:schemeClr val="accent1"/>
            </a:solidFill>
            <a:ln w="9525" cap="flat">
              <a:solidFill>
                <a:srgbClr val="F9F9F9"/>
              </a:solidFill>
              <a:prstDash val="solid"/>
              <a:round/>
            </a:ln>
            <a:effectLst/>
          </c:spPr>
          <c:dPt>
            <c:idx val="0"/>
            <c:bubble3D val="0"/>
            <c:spPr>
              <a:solidFill>
                <a:srgbClr val="1F7A5C"/>
              </a:solidFill>
              <a:effectLst/>
            </c:spPr>
            <c:extLst>
              <c:ext xmlns:c16="http://schemas.microsoft.com/office/drawing/2014/chart" uri="{C3380CC4-5D6E-409C-BE32-E72D297353CC}">
                <c16:uniqueId val="{00000001-5E46-465C-8E96-0DA3275AE12E}"/>
              </c:ext>
            </c:extLst>
          </c:dPt>
          <c:dPt>
            <c:idx val="1"/>
            <c:bubble3D val="0"/>
            <c:spPr>
              <a:solidFill>
                <a:srgbClr val="E4572E"/>
              </a:solidFill>
              <a:effectLst/>
            </c:spPr>
            <c:extLst>
              <c:ext xmlns:c16="http://schemas.microsoft.com/office/drawing/2014/chart" uri="{C3380CC4-5D6E-409C-BE32-E72D297353CC}">
                <c16:uniqueId val="{00000003-5E46-465C-8E96-0DA3275AE12E}"/>
              </c:ext>
            </c:extLst>
          </c:dPt>
          <c:dLbls>
            <c:dLbl>
              <c:idx val="0"/>
              <c:numFmt formatCode="0%" sourceLinked="0"/>
              <c:spPr/>
              <c:txPr>
                <a:bodyPr/>
                <a:lstStyle/>
                <a:p>
                  <a:pPr>
                    <a:defRPr sz="1300" b="0" i="0" u="none" strike="noStrike">
                      <a:solidFill>
                        <a:srgbClr val="FFFFFF"/>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46-465C-8E96-0DA3275AE12E}"/>
                </c:ext>
              </c:extLst>
            </c:dLbl>
            <c:dLbl>
              <c:idx val="1"/>
              <c:numFmt formatCode="0%" sourceLinked="0"/>
              <c:spPr/>
              <c:txPr>
                <a:bodyPr/>
                <a:lstStyle/>
                <a:p>
                  <a:pPr>
                    <a:defRPr sz="1300" b="0" i="0" u="none" strike="noStrike">
                      <a:solidFill>
                        <a:srgbClr val="FFFFFF"/>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46-465C-8E96-0DA3275AE12E}"/>
                </c:ext>
              </c:extLst>
            </c:dLbl>
            <c:numFmt formatCode="0%" sourceLinked="0"/>
            <c:spPr>
              <a:noFill/>
              <a:ln>
                <a:noFill/>
              </a:ln>
              <a:effectLst/>
            </c:spPr>
            <c:txPr>
              <a:bodyPr/>
              <a:lstStyle/>
              <a:p>
                <a:pPr>
                  <a:defRPr sz="1800" b="0" i="0" u="none" strike="noStrike">
                    <a:solidFill>
                      <a:srgbClr val="000000"/>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Usia 19–49 tahun</c:v>
                </c:pt>
                <c:pt idx="1">
                  <c:v>Di bawah 19 &amp; di atas 50 tahun</c:v>
                </c:pt>
              </c:strCache>
            </c:strRef>
          </c:cat>
          <c:val>
            <c:numRef>
              <c:f>Sheet1!$B$2:$B$3</c:f>
              <c:numCache>
                <c:formatCode>General</c:formatCode>
                <c:ptCount val="2"/>
                <c:pt idx="0">
                  <c:v>67.05</c:v>
                </c:pt>
                <c:pt idx="1">
                  <c:v>32.950000000000003</c:v>
                </c:pt>
              </c:numCache>
            </c:numRef>
          </c:val>
          <c:extLst>
            <c:ext xmlns:c16="http://schemas.microsoft.com/office/drawing/2014/chart" uri="{C3380CC4-5D6E-409C-BE32-E72D297353CC}">
              <c16:uniqueId val="{00000004-5E46-465C-8E96-0DA3275AE12E}"/>
            </c:ext>
          </c:extLst>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b"/>
      <c:overlay val="0"/>
      <c:txPr>
        <a:bodyPr/>
        <a:lstStyle/>
        <a:p>
          <a:pPr>
            <a:defRPr sz="1100">
              <a:solidFill>
                <a:srgbClr val="1F2E2A"/>
              </a:solidFill>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12352F"/>
                </a:solidFill>
                <a:latin typeface="Calibri"/>
              </a:defRPr>
            </a:pPr>
            <a:r>
              <a:rPr lang="en-US" sz="1200" b="0" i="0" u="none" strike="noStrike">
                <a:solidFill>
                  <a:srgbClr val="12352F"/>
                </a:solidFill>
                <a:latin typeface="Calibri"/>
              </a:rPr>
              <a:t>Penduduk pemilik telepon pintar (%)</a:t>
            </a:r>
          </a:p>
        </c:rich>
      </c:tx>
      <c:overlay val="0"/>
    </c:title>
    <c:autoTitleDeleted val="0"/>
    <c:plotArea>
      <c:layout/>
      <c:barChart>
        <c:barDir val="col"/>
        <c:grouping val="clustered"/>
        <c:varyColors val="0"/>
        <c:ser>
          <c:idx val="0"/>
          <c:order val="0"/>
          <c:tx>
            <c:strRef>
              <c:f>Sheet1!$B$1</c:f>
              <c:strCache>
                <c:ptCount val="1"/>
                <c:pt idx="0">
                  <c:v>% penduduk</c:v>
                </c:pt>
              </c:strCache>
            </c:strRef>
          </c:tx>
          <c:spPr>
            <a:solidFill>
              <a:srgbClr val="1F7A5C"/>
            </a:solidFill>
            <a:effectLst/>
          </c:spPr>
          <c:invertIfNegative val="0"/>
          <c:dPt>
            <c:idx val="0"/>
            <c:invertIfNegative val="0"/>
            <c:bubble3D val="0"/>
            <c:extLst>
              <c:ext xmlns:c16="http://schemas.microsoft.com/office/drawing/2014/chart" uri="{C3380CC4-5D6E-409C-BE32-E72D297353CC}">
                <c16:uniqueId val="{00000001-2359-455D-91E0-157CB36004C4}"/>
              </c:ext>
            </c:extLst>
          </c:dPt>
          <c:dPt>
            <c:idx val="1"/>
            <c:invertIfNegative val="0"/>
            <c:bubble3D val="0"/>
            <c:spPr>
              <a:solidFill>
                <a:srgbClr val="E4572E"/>
              </a:solidFill>
              <a:effectLst/>
            </c:spPr>
            <c:extLst>
              <c:ext xmlns:c16="http://schemas.microsoft.com/office/drawing/2014/chart" uri="{C3380CC4-5D6E-409C-BE32-E72D297353CC}">
                <c16:uniqueId val="{00000003-2359-455D-91E0-157CB36004C4}"/>
              </c:ext>
            </c:extLst>
          </c:dPt>
          <c:dLbls>
            <c:numFmt formatCode="0.0&quot;%&quot;" sourceLinked="0"/>
            <c:spPr>
              <a:noFill/>
              <a:ln>
                <a:noFill/>
              </a:ln>
              <a:effectLst/>
            </c:spPr>
            <c:txPr>
              <a:bodyPr/>
              <a:lstStyle/>
              <a:p>
                <a:pPr>
                  <a:defRPr sz="1100" b="0" i="0" u="none" strike="noStrike">
                    <a:solidFill>
                      <a:srgbClr val="12352F"/>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2019</c:v>
                </c:pt>
                <c:pt idx="1">
                  <c:v>2025 (proyeksi)</c:v>
                </c:pt>
              </c:strCache>
            </c:strRef>
          </c:cat>
          <c:val>
            <c:numRef>
              <c:f>Sheet1!$B$2:$B$3</c:f>
              <c:numCache>
                <c:formatCode>General</c:formatCode>
                <c:ptCount val="2"/>
                <c:pt idx="0">
                  <c:v>63.3</c:v>
                </c:pt>
                <c:pt idx="1">
                  <c:v>89.2</c:v>
                </c:pt>
              </c:numCache>
            </c:numRef>
          </c:val>
          <c:extLst>
            <c:ext xmlns:c16="http://schemas.microsoft.com/office/drawing/2014/chart" uri="{C3380CC4-5D6E-409C-BE32-E72D297353CC}">
              <c16:uniqueId val="{00000004-2359-455D-91E0-157CB36004C4}"/>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50" b="0" i="0" u="none" strike="noStrike">
                <a:solidFill>
                  <a:srgbClr val="1F2E2A"/>
                </a:solidFill>
                <a:latin typeface="Arial"/>
              </a:defRPr>
            </a:pPr>
            <a:endParaRPr lang="en-US"/>
          </a:p>
        </c:txPr>
        <c:crossAx val="2094734552"/>
        <c:crosses val="autoZero"/>
        <c:auto val="1"/>
        <c:lblAlgn val="ctr"/>
        <c:lblOffset val="100"/>
        <c:noMultiLvlLbl val="1"/>
      </c:catAx>
      <c:valAx>
        <c:axId val="2094734552"/>
        <c:scaling>
          <c:orientation val="minMax"/>
          <c:max val="10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12352F"/>
                </a:solidFill>
                <a:latin typeface="Calibri"/>
              </a:defRPr>
            </a:pPr>
            <a:r>
              <a:rPr lang="en-US" sz="1200" b="0" i="0" u="none" strike="noStrike">
                <a:solidFill>
                  <a:srgbClr val="12352F"/>
                </a:solidFill>
                <a:latin typeface="Calibri"/>
              </a:rPr>
              <a:t>Rumah tangga memiliki komputer (%)</a:t>
            </a:r>
          </a:p>
        </c:rich>
      </c:tx>
      <c:overlay val="0"/>
    </c:title>
    <c:autoTitleDeleted val="0"/>
    <c:plotArea>
      <c:layout/>
      <c:lineChart>
        <c:grouping val="standard"/>
        <c:varyColors val="0"/>
        <c:ser>
          <c:idx val="0"/>
          <c:order val="0"/>
          <c:tx>
            <c:strRef>
              <c:f>Sheet1!$B$1</c:f>
              <c:strCache>
                <c:ptCount val="1"/>
                <c:pt idx="0">
                  <c:v>% rumah tangga</c:v>
                </c:pt>
              </c:strCache>
            </c:strRef>
          </c:tx>
          <c:spPr>
            <a:ln w="38100" cap="flat">
              <a:solidFill>
                <a:srgbClr val="E4572E"/>
              </a:solidFill>
              <a:prstDash val="solid"/>
              <a:round/>
            </a:ln>
            <a:effectLst/>
          </c:spPr>
          <c:marker>
            <c:symbol val="circle"/>
            <c:size val="8"/>
            <c:spPr>
              <a:solidFill>
                <a:srgbClr val="E4572E"/>
              </a:solidFill>
              <a:ln w="9525" cap="flat">
                <a:solidFill>
                  <a:srgbClr val="E4572E"/>
                </a:solidFill>
                <a:prstDash val="solid"/>
                <a:round/>
              </a:ln>
              <a:effectLst/>
            </c:spPr>
          </c:marker>
          <c:dLbls>
            <c:numFmt formatCode="0.00" sourceLinked="0"/>
            <c:spPr>
              <a:noFill/>
              <a:ln>
                <a:noFill/>
              </a:ln>
              <a:effectLst/>
            </c:spPr>
            <c:txPr>
              <a:bodyPr/>
              <a:lstStyle/>
              <a:p>
                <a:pPr>
                  <a:defRPr sz="1100" b="0" i="0" u="none" strike="noStrike">
                    <a:solidFill>
                      <a:srgbClr val="12352F"/>
                    </a:solidFill>
                    <a:latin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2015</c:v>
                </c:pt>
                <c:pt idx="1">
                  <c:v>2016</c:v>
                </c:pt>
                <c:pt idx="2">
                  <c:v>2017</c:v>
                </c:pt>
                <c:pt idx="3">
                  <c:v>2018</c:v>
                </c:pt>
                <c:pt idx="4">
                  <c:v>2019</c:v>
                </c:pt>
              </c:strCache>
            </c:strRef>
          </c:cat>
          <c:val>
            <c:numRef>
              <c:f>Sheet1!$B$2:$B$6</c:f>
              <c:numCache>
                <c:formatCode>General</c:formatCode>
                <c:ptCount val="5"/>
                <c:pt idx="0">
                  <c:v>18.71</c:v>
                </c:pt>
                <c:pt idx="1">
                  <c:v>19.14</c:v>
                </c:pt>
                <c:pt idx="2">
                  <c:v>19.11</c:v>
                </c:pt>
                <c:pt idx="3">
                  <c:v>20.05</c:v>
                </c:pt>
                <c:pt idx="4">
                  <c:v>18.78</c:v>
                </c:pt>
              </c:numCache>
            </c:numRef>
          </c:val>
          <c:smooth val="0"/>
          <c:extLst>
            <c:ext xmlns:c16="http://schemas.microsoft.com/office/drawing/2014/chart" uri="{C3380CC4-5D6E-409C-BE32-E72D297353CC}">
              <c16:uniqueId val="{00000000-58A2-4964-9BD7-750DB832FA3E}"/>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50" b="0" i="0" u="none" strike="noStrike">
                <a:solidFill>
                  <a:srgbClr val="1F2E2A"/>
                </a:solidFill>
                <a:latin typeface="Arial"/>
              </a:defRPr>
            </a:pPr>
            <a:endParaRPr lang="en-US"/>
          </a:p>
        </c:txPr>
        <c:crossAx val="2094734552"/>
        <c:crosses val="autoZero"/>
        <c:auto val="1"/>
        <c:lblAlgn val="ctr"/>
        <c:lblOffset val="100"/>
        <c:noMultiLvlLbl val="1"/>
      </c:catAx>
      <c:valAx>
        <c:axId val="2094734552"/>
        <c:scaling>
          <c:orientation val="minMax"/>
          <c:max val="21"/>
          <c:min val="17"/>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12352F"/>
                </a:solidFill>
                <a:latin typeface="Calibri"/>
              </a:defRPr>
            </a:pPr>
            <a:r>
              <a:rPr lang="en-US" sz="1200" b="0" i="0" u="none" strike="noStrike">
                <a:solidFill>
                  <a:srgbClr val="12352F"/>
                </a:solidFill>
                <a:latin typeface="Calibri"/>
              </a:rPr>
              <a:t>Serangan siber 2020 (BSSN)</a:t>
            </a:r>
          </a:p>
        </c:rich>
      </c:tx>
      <c:overlay val="0"/>
    </c:title>
    <c:autoTitleDeleted val="0"/>
    <c:plotArea>
      <c:layout/>
      <c:barChart>
        <c:barDir val="col"/>
        <c:grouping val="clustered"/>
        <c:varyColors val="0"/>
        <c:ser>
          <c:idx val="0"/>
          <c:order val="0"/>
          <c:tx>
            <c:strRef>
              <c:f>Sheet1!$B$1</c:f>
              <c:strCache>
                <c:ptCount val="1"/>
                <c:pt idx="0">
                  <c:v>Serangan</c:v>
                </c:pt>
              </c:strCache>
            </c:strRef>
          </c:tx>
          <c:spPr>
            <a:solidFill>
              <a:srgbClr val="E4572E"/>
            </a:solidFill>
            <a:effectLst/>
          </c:spPr>
          <c:invertIfNegative val="0"/>
          <c:dLbls>
            <c:numFmt formatCode="#,##0" sourceLinked="0"/>
            <c:spPr>
              <a:noFill/>
              <a:ln>
                <a:noFill/>
              </a:ln>
              <a:effectLst/>
            </c:spPr>
            <c:txPr>
              <a:bodyPr/>
              <a:lstStyle/>
              <a:p>
                <a:pPr>
                  <a:defRPr sz="900" b="0" i="0" u="none" strike="noStrike">
                    <a:solidFill>
                      <a:srgbClr val="12352F"/>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Jan 2020</c:v>
                </c:pt>
                <c:pt idx="1">
                  <c:v>Feb 2020</c:v>
                </c:pt>
                <c:pt idx="2">
                  <c:v>Mar 2020</c:v>
                </c:pt>
                <c:pt idx="3">
                  <c:v>1–12 Apr</c:v>
                </c:pt>
              </c:strCache>
            </c:strRef>
          </c:cat>
          <c:val>
            <c:numRef>
              <c:f>Sheet1!$B$2:$B$5</c:f>
              <c:numCache>
                <c:formatCode>General</c:formatCode>
                <c:ptCount val="4"/>
                <c:pt idx="0">
                  <c:v>25224811</c:v>
                </c:pt>
                <c:pt idx="1">
                  <c:v>29188645</c:v>
                </c:pt>
                <c:pt idx="2">
                  <c:v>26423989</c:v>
                </c:pt>
                <c:pt idx="3">
                  <c:v>7576851</c:v>
                </c:pt>
              </c:numCache>
            </c:numRef>
          </c:val>
          <c:extLst>
            <c:ext xmlns:c16="http://schemas.microsoft.com/office/drawing/2014/chart" uri="{C3380CC4-5D6E-409C-BE32-E72D297353CC}">
              <c16:uniqueId val="{00000000-3B43-43DB-B3B8-03F707549058}"/>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50" b="0" i="0" u="none" strike="noStrike">
                <a:solidFill>
                  <a:srgbClr val="1F2E2A"/>
                </a:solidFill>
                <a:latin typeface="Arial"/>
              </a:defRPr>
            </a:pPr>
            <a:endParaRPr lang="en-US"/>
          </a:p>
        </c:txPr>
        <c:crossAx val="2094734552"/>
        <c:crosses val="autoZero"/>
        <c:auto val="1"/>
        <c:lblAlgn val="ctr"/>
        <c:lblOffset val="100"/>
        <c:noMultiLvlLbl val="1"/>
      </c:catAx>
      <c:valAx>
        <c:axId val="2094734552"/>
        <c:scaling>
          <c:orientation val="minMax"/>
          <c:max val="3600000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909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5.png"/><Relationship Id="rId7"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6.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6.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43.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52F"/>
        </a:solidFill>
        <a:effectLst/>
      </p:bgPr>
    </p:bg>
    <p:spTree>
      <p:nvGrpSpPr>
        <p:cNvPr id="1" name=""/>
        <p:cNvGrpSpPr/>
        <p:nvPr/>
      </p:nvGrpSpPr>
      <p:grpSpPr>
        <a:xfrm>
          <a:off x="0" y="0"/>
          <a:ext cx="0" cy="0"/>
          <a:chOff x="0" y="0"/>
          <a:chExt cx="0" cy="0"/>
        </a:xfrm>
      </p:grpSpPr>
      <p:sp>
        <p:nvSpPr>
          <p:cNvPr id="2" name="Text 0"/>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A8C7BB"/>
                </a:solidFill>
                <a:latin typeface="Calibri" pitchFamily="34" charset="0"/>
                <a:ea typeface="Calibri" pitchFamily="34" charset="-122"/>
                <a:cs typeface="Calibri" pitchFamily="34" charset="-120"/>
              </a:rPr>
              <a:t>1</a:t>
            </a:r>
            <a:endParaRPr lang="en-US" sz="900" dirty="0"/>
          </a:p>
        </p:txBody>
      </p:sp>
      <p:sp>
        <p:nvSpPr>
          <p:cNvPr id="3" name="Text 1"/>
          <p:cNvSpPr txBox="1"/>
          <p:nvPr/>
        </p:nvSpPr>
        <p:spPr>
          <a:xfrm>
            <a:off x="548640" y="822960"/>
            <a:ext cx="5486400" cy="274320"/>
          </a:xfrm>
          <a:prstGeom prst="rect">
            <a:avLst/>
          </a:prstGeom>
          <a:noFill/>
          <a:ln/>
        </p:spPr>
        <p:txBody>
          <a:bodyPr wrap="square" lIns="0" tIns="0" rIns="0" bIns="0" rtlCol="0" anchor="ctr"/>
          <a:lstStyle/>
          <a:p>
            <a:pPr marL="0" indent="0">
              <a:buNone/>
            </a:pPr>
            <a:r>
              <a:rPr lang="en-US" sz="1100" b="1" kern="0" spc="200" dirty="0">
                <a:solidFill>
                  <a:srgbClr val="F7B08F"/>
                </a:solidFill>
                <a:latin typeface="Calibri" pitchFamily="34" charset="0"/>
                <a:ea typeface="Calibri" pitchFamily="34" charset="-122"/>
                <a:cs typeface="Calibri" pitchFamily="34" charset="-120"/>
              </a:rPr>
              <a:t>MODUL LITERASI DIGITAL · DIGITAL SKILLS</a:t>
            </a:r>
            <a:endParaRPr lang="en-US" sz="1100" dirty="0"/>
          </a:p>
        </p:txBody>
      </p:sp>
      <p:sp>
        <p:nvSpPr>
          <p:cNvPr id="4" name="Text 2"/>
          <p:cNvSpPr txBox="1"/>
          <p:nvPr/>
        </p:nvSpPr>
        <p:spPr>
          <a:xfrm>
            <a:off x="548640" y="1234440"/>
            <a:ext cx="5120640" cy="1371600"/>
          </a:xfrm>
          <a:prstGeom prst="rect">
            <a:avLst/>
          </a:prstGeom>
          <a:noFill/>
          <a:ln/>
        </p:spPr>
        <p:txBody>
          <a:bodyPr wrap="square" lIns="0" tIns="0" rIns="0" bIns="0" rtlCol="0" anchor="t"/>
          <a:lstStyle/>
          <a:p>
            <a:pPr marL="0" indent="0">
              <a:buNone/>
            </a:pPr>
            <a:r>
              <a:rPr lang="en-US" sz="4200" b="1" dirty="0">
                <a:solidFill>
                  <a:srgbClr val="FFFFFF"/>
                </a:solidFill>
                <a:latin typeface="Cambria" pitchFamily="34" charset="0"/>
                <a:ea typeface="Cambria" pitchFamily="34" charset="-122"/>
                <a:cs typeface="Cambria" pitchFamily="34" charset="-120"/>
              </a:rPr>
              <a:t>Meninjau Lanskap Digital</a:t>
            </a:r>
            <a:endParaRPr lang="en-US" sz="4200" dirty="0"/>
          </a:p>
        </p:txBody>
      </p:sp>
      <p:sp>
        <p:nvSpPr>
          <p:cNvPr id="5" name="Text 3"/>
          <p:cNvSpPr txBox="1"/>
          <p:nvPr/>
        </p:nvSpPr>
        <p:spPr>
          <a:xfrm>
            <a:off x="548640" y="2743200"/>
            <a:ext cx="4846320" cy="822960"/>
          </a:xfrm>
          <a:prstGeom prst="rect">
            <a:avLst/>
          </a:prstGeom>
          <a:noFill/>
          <a:ln/>
        </p:spPr>
        <p:txBody>
          <a:bodyPr wrap="square" lIns="0" tIns="0" rIns="0" bIns="0" rtlCol="0" anchor="t"/>
          <a:lstStyle/>
          <a:p>
            <a:pPr marL="0" indent="0">
              <a:buNone/>
            </a:pPr>
            <a:r>
              <a:rPr lang="en-US" sz="1400" dirty="0">
                <a:solidFill>
                  <a:srgbClr val="D3E8DF"/>
                </a:solidFill>
                <a:latin typeface="Calibri" pitchFamily="34" charset="0"/>
                <a:ea typeface="Calibri" pitchFamily="34" charset="-122"/>
                <a:cs typeface="Calibri" pitchFamily="34" charset="-120"/>
              </a:rPr>
              <a:t>Pengetahuan dasar perangkat keras, perangkat lunak, internet, koneksi Wi-Fi, dan perangkat keamanan digital</a:t>
            </a:r>
            <a:endParaRPr lang="en-US" sz="1400" dirty="0"/>
          </a:p>
        </p:txBody>
      </p:sp>
      <p:sp>
        <p:nvSpPr>
          <p:cNvPr id="7" name="Shape 5"/>
          <p:cNvSpPr/>
          <p:nvPr/>
        </p:nvSpPr>
        <p:spPr>
          <a:xfrm>
            <a:off x="6126480" y="822960"/>
            <a:ext cx="1005840" cy="1005840"/>
          </a:xfrm>
          <a:prstGeom prst="ellipse">
            <a:avLst/>
          </a:prstGeom>
          <a:solidFill>
            <a:srgbClr val="1F7A5C"/>
          </a:solidFill>
          <a:ln w="12700">
            <a:solidFill>
              <a:srgbClr val="1F7A5C"/>
            </a:solidFill>
            <a:prstDash val="solid"/>
          </a:ln>
        </p:spPr>
      </p:sp>
      <p:pic>
        <p:nvPicPr>
          <p:cNvPr id="8" name="Image 0" descr="preencoded.png"/>
          <p:cNvPicPr>
            <a:picLocks noChangeAspect="1"/>
          </p:cNvPicPr>
          <p:nvPr/>
        </p:nvPicPr>
        <p:blipFill>
          <a:blip r:embed="rId3"/>
          <a:stretch>
            <a:fillRect/>
          </a:stretch>
        </p:blipFill>
        <p:spPr>
          <a:xfrm>
            <a:off x="6377940" y="1074420"/>
            <a:ext cx="502920" cy="502920"/>
          </a:xfrm>
          <a:prstGeom prst="rect">
            <a:avLst/>
          </a:prstGeom>
        </p:spPr>
      </p:pic>
      <p:sp>
        <p:nvSpPr>
          <p:cNvPr id="9" name="Shape 6"/>
          <p:cNvSpPr/>
          <p:nvPr/>
        </p:nvSpPr>
        <p:spPr>
          <a:xfrm>
            <a:off x="7315200" y="1737360"/>
            <a:ext cx="1005840" cy="1005840"/>
          </a:xfrm>
          <a:prstGeom prst="ellipse">
            <a:avLst/>
          </a:prstGeom>
          <a:solidFill>
            <a:srgbClr val="E4572E"/>
          </a:solidFill>
          <a:ln w="12700">
            <a:solidFill>
              <a:srgbClr val="E4572E"/>
            </a:solidFill>
            <a:prstDash val="solid"/>
          </a:ln>
        </p:spPr>
      </p:sp>
      <p:pic>
        <p:nvPicPr>
          <p:cNvPr id="10" name="Image 1" descr="preencoded.png"/>
          <p:cNvPicPr>
            <a:picLocks noChangeAspect="1"/>
          </p:cNvPicPr>
          <p:nvPr/>
        </p:nvPicPr>
        <p:blipFill>
          <a:blip r:embed="rId4"/>
          <a:stretch>
            <a:fillRect/>
          </a:stretch>
        </p:blipFill>
        <p:spPr>
          <a:xfrm>
            <a:off x="7566660" y="1988820"/>
            <a:ext cx="502920" cy="502920"/>
          </a:xfrm>
          <a:prstGeom prst="rect">
            <a:avLst/>
          </a:prstGeom>
        </p:spPr>
      </p:pic>
      <p:sp>
        <p:nvSpPr>
          <p:cNvPr id="11" name="Shape 7"/>
          <p:cNvSpPr/>
          <p:nvPr/>
        </p:nvSpPr>
        <p:spPr>
          <a:xfrm>
            <a:off x="6126480" y="2651760"/>
            <a:ext cx="1005840" cy="1005840"/>
          </a:xfrm>
          <a:prstGeom prst="ellipse">
            <a:avLst/>
          </a:prstGeom>
          <a:solidFill>
            <a:srgbClr val="1F7A5C"/>
          </a:solidFill>
          <a:ln w="12700">
            <a:solidFill>
              <a:srgbClr val="1F7A5C"/>
            </a:solidFill>
            <a:prstDash val="solid"/>
          </a:ln>
        </p:spPr>
      </p:sp>
      <p:pic>
        <p:nvPicPr>
          <p:cNvPr id="12" name="Image 2" descr="preencoded.png"/>
          <p:cNvPicPr>
            <a:picLocks noChangeAspect="1"/>
          </p:cNvPicPr>
          <p:nvPr/>
        </p:nvPicPr>
        <p:blipFill>
          <a:blip r:embed="rId5"/>
          <a:stretch>
            <a:fillRect/>
          </a:stretch>
        </p:blipFill>
        <p:spPr>
          <a:xfrm>
            <a:off x="6377940" y="2903220"/>
            <a:ext cx="502920" cy="502920"/>
          </a:xfrm>
          <a:prstGeom prst="rect">
            <a:avLst/>
          </a:prstGeom>
        </p:spPr>
      </p:pic>
      <p:sp>
        <p:nvSpPr>
          <p:cNvPr id="13" name="Shape 8"/>
          <p:cNvSpPr/>
          <p:nvPr/>
        </p:nvSpPr>
        <p:spPr>
          <a:xfrm>
            <a:off x="7315200" y="3566160"/>
            <a:ext cx="1005840" cy="1005840"/>
          </a:xfrm>
          <a:prstGeom prst="ellipse">
            <a:avLst/>
          </a:prstGeom>
          <a:solidFill>
            <a:srgbClr val="E4572E"/>
          </a:solidFill>
          <a:ln w="12700">
            <a:solidFill>
              <a:srgbClr val="E4572E"/>
            </a:solidFill>
            <a:prstDash val="solid"/>
          </a:ln>
        </p:spPr>
      </p:sp>
      <p:pic>
        <p:nvPicPr>
          <p:cNvPr id="14" name="Image 3" descr="preencoded.png"/>
          <p:cNvPicPr>
            <a:picLocks noChangeAspect="1"/>
          </p:cNvPicPr>
          <p:nvPr/>
        </p:nvPicPr>
        <p:blipFill>
          <a:blip r:embed="rId6"/>
          <a:stretch>
            <a:fillRect/>
          </a:stretch>
        </p:blipFill>
        <p:spPr>
          <a:xfrm>
            <a:off x="7566660" y="3817620"/>
            <a:ext cx="502920" cy="5029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PETA MATERI</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Alur Pembahasan Bab Ini</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a:t>
            </a:r>
            <a:endParaRPr lang="en-US" sz="900" dirty="0"/>
          </a:p>
        </p:txBody>
      </p:sp>
      <p:sp>
        <p:nvSpPr>
          <p:cNvPr id="5" name="Shape 3"/>
          <p:cNvSpPr/>
          <p:nvPr/>
        </p:nvSpPr>
        <p:spPr>
          <a:xfrm>
            <a:off x="457200" y="1234440"/>
            <a:ext cx="1554480" cy="237744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960120" y="1371600"/>
            <a:ext cx="548640" cy="548640"/>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1097280" y="1508760"/>
            <a:ext cx="274320" cy="274320"/>
          </a:xfrm>
          <a:prstGeom prst="rect">
            <a:avLst/>
          </a:prstGeom>
        </p:spPr>
      </p:pic>
      <p:sp>
        <p:nvSpPr>
          <p:cNvPr id="8" name="Text 5"/>
          <p:cNvSpPr txBox="1"/>
          <p:nvPr/>
        </p:nvSpPr>
        <p:spPr>
          <a:xfrm>
            <a:off x="530352" y="2011680"/>
            <a:ext cx="1408176" cy="457200"/>
          </a:xfrm>
          <a:prstGeom prst="rect">
            <a:avLst/>
          </a:prstGeom>
          <a:noFill/>
          <a:ln/>
        </p:spPr>
        <p:txBody>
          <a:bodyPr wrap="square" lIns="0" tIns="0" rIns="0" bIns="0" rtlCol="0" anchor="ctr"/>
          <a:lstStyle/>
          <a:p>
            <a:pPr marL="0" indent="0" algn="ctr">
              <a:buNone/>
            </a:pPr>
            <a:r>
              <a:rPr lang="en-US" sz="1250" b="1" dirty="0">
                <a:solidFill>
                  <a:srgbClr val="12352F"/>
                </a:solidFill>
                <a:latin typeface="Calibri" pitchFamily="34" charset="0"/>
                <a:ea typeface="Calibri" pitchFamily="34" charset="-122"/>
                <a:cs typeface="Calibri" pitchFamily="34" charset="-120"/>
              </a:rPr>
              <a:t>Perangkat keras</a:t>
            </a:r>
            <a:endParaRPr lang="en-US" sz="1250" dirty="0"/>
          </a:p>
        </p:txBody>
      </p:sp>
      <p:sp>
        <p:nvSpPr>
          <p:cNvPr id="9" name="Text 6"/>
          <p:cNvSpPr txBox="1"/>
          <p:nvPr/>
        </p:nvSpPr>
        <p:spPr>
          <a:xfrm>
            <a:off x="566928" y="2514600"/>
            <a:ext cx="1335024" cy="1005840"/>
          </a:xfrm>
          <a:prstGeom prst="rect">
            <a:avLst/>
          </a:prstGeom>
          <a:noFill/>
          <a:ln/>
        </p:spPr>
        <p:txBody>
          <a:bodyPr wrap="square" lIns="0" tIns="0" rIns="0" bIns="0" rtlCol="0" anchor="t"/>
          <a:lstStyle/>
          <a:p>
            <a:pPr marL="0" indent="0" algn="ctr">
              <a:buNone/>
            </a:pPr>
            <a:r>
              <a:rPr lang="en-US" sz="1000" dirty="0">
                <a:solidFill>
                  <a:srgbClr val="1F2E2A"/>
                </a:solidFill>
                <a:latin typeface="Calibri" pitchFamily="34" charset="0"/>
                <a:ea typeface="Calibri" pitchFamily="34" charset="-122"/>
                <a:cs typeface="Calibri" pitchFamily="34" charset="-120"/>
              </a:rPr>
              <a:t>Komputer, notebook, netbook, tablet, telepon pintar</a:t>
            </a:r>
            <a:endParaRPr lang="en-US" sz="1000" dirty="0"/>
          </a:p>
        </p:txBody>
      </p:sp>
      <p:sp>
        <p:nvSpPr>
          <p:cNvPr id="10" name="Shape 7"/>
          <p:cNvSpPr/>
          <p:nvPr/>
        </p:nvSpPr>
        <p:spPr>
          <a:xfrm>
            <a:off x="2130552" y="1234440"/>
            <a:ext cx="1554480" cy="237744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2633472" y="1371600"/>
            <a:ext cx="548640" cy="548640"/>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2770632" y="1508760"/>
            <a:ext cx="274320" cy="274320"/>
          </a:xfrm>
          <a:prstGeom prst="rect">
            <a:avLst/>
          </a:prstGeom>
        </p:spPr>
      </p:pic>
      <p:sp>
        <p:nvSpPr>
          <p:cNvPr id="13" name="Text 9"/>
          <p:cNvSpPr txBox="1"/>
          <p:nvPr/>
        </p:nvSpPr>
        <p:spPr>
          <a:xfrm>
            <a:off x="2203704" y="2011680"/>
            <a:ext cx="1408176" cy="457200"/>
          </a:xfrm>
          <a:prstGeom prst="rect">
            <a:avLst/>
          </a:prstGeom>
          <a:noFill/>
          <a:ln/>
        </p:spPr>
        <p:txBody>
          <a:bodyPr wrap="square" lIns="0" tIns="0" rIns="0" bIns="0" rtlCol="0" anchor="ctr"/>
          <a:lstStyle/>
          <a:p>
            <a:pPr marL="0" indent="0" algn="ctr">
              <a:buNone/>
            </a:pPr>
            <a:r>
              <a:rPr lang="en-US" sz="1250" b="1" dirty="0">
                <a:solidFill>
                  <a:srgbClr val="12352F"/>
                </a:solidFill>
                <a:latin typeface="Calibri" pitchFamily="34" charset="0"/>
                <a:ea typeface="Calibri" pitchFamily="34" charset="-122"/>
                <a:cs typeface="Calibri" pitchFamily="34" charset="-120"/>
              </a:rPr>
              <a:t>Perangkat lunak</a:t>
            </a:r>
            <a:endParaRPr lang="en-US" sz="1250" dirty="0"/>
          </a:p>
        </p:txBody>
      </p:sp>
      <p:sp>
        <p:nvSpPr>
          <p:cNvPr id="14" name="Text 10"/>
          <p:cNvSpPr txBox="1"/>
          <p:nvPr/>
        </p:nvSpPr>
        <p:spPr>
          <a:xfrm>
            <a:off x="2240280" y="2514600"/>
            <a:ext cx="1335024" cy="1005840"/>
          </a:xfrm>
          <a:prstGeom prst="rect">
            <a:avLst/>
          </a:prstGeom>
          <a:noFill/>
          <a:ln/>
        </p:spPr>
        <p:txBody>
          <a:bodyPr wrap="square" lIns="0" tIns="0" rIns="0" bIns="0" rtlCol="0" anchor="t"/>
          <a:lstStyle/>
          <a:p>
            <a:pPr marL="0" indent="0" algn="ctr">
              <a:buNone/>
            </a:pPr>
            <a:r>
              <a:rPr lang="en-US" sz="1000" dirty="0">
                <a:solidFill>
                  <a:srgbClr val="1F2E2A"/>
                </a:solidFill>
                <a:latin typeface="Calibri" pitchFamily="34" charset="0"/>
                <a:ea typeface="Calibri" pitchFamily="34" charset="-122"/>
                <a:cs typeface="Calibri" pitchFamily="34" charset="-120"/>
              </a:rPr>
              <a:t>Sistem operasi, driver, dan aplikasi</a:t>
            </a:r>
            <a:endParaRPr lang="en-US" sz="1000" dirty="0"/>
          </a:p>
        </p:txBody>
      </p:sp>
      <p:sp>
        <p:nvSpPr>
          <p:cNvPr id="15" name="Shape 11"/>
          <p:cNvSpPr/>
          <p:nvPr/>
        </p:nvSpPr>
        <p:spPr>
          <a:xfrm>
            <a:off x="3803904" y="1234440"/>
            <a:ext cx="1554480" cy="237744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6" name="Shape 12"/>
          <p:cNvSpPr/>
          <p:nvPr/>
        </p:nvSpPr>
        <p:spPr>
          <a:xfrm>
            <a:off x="4306824" y="1371600"/>
            <a:ext cx="548640" cy="548640"/>
          </a:xfrm>
          <a:prstGeom prst="ellipse">
            <a:avLst/>
          </a:prstGeom>
          <a:solidFill>
            <a:srgbClr val="1F7A5C"/>
          </a:solidFill>
          <a:ln w="12700">
            <a:solidFill>
              <a:srgbClr val="1F7A5C"/>
            </a:solidFill>
            <a:prstDash val="solid"/>
          </a:ln>
        </p:spPr>
      </p:sp>
      <p:pic>
        <p:nvPicPr>
          <p:cNvPr id="17" name="Image 2" descr="preencoded.png"/>
          <p:cNvPicPr>
            <a:picLocks noChangeAspect="1"/>
          </p:cNvPicPr>
          <p:nvPr/>
        </p:nvPicPr>
        <p:blipFill>
          <a:blip r:embed="rId5"/>
          <a:stretch>
            <a:fillRect/>
          </a:stretch>
        </p:blipFill>
        <p:spPr>
          <a:xfrm>
            <a:off x="4443984" y="1508760"/>
            <a:ext cx="274320" cy="274320"/>
          </a:xfrm>
          <a:prstGeom prst="rect">
            <a:avLst/>
          </a:prstGeom>
        </p:spPr>
      </p:pic>
      <p:sp>
        <p:nvSpPr>
          <p:cNvPr id="18" name="Text 13"/>
          <p:cNvSpPr txBox="1"/>
          <p:nvPr/>
        </p:nvSpPr>
        <p:spPr>
          <a:xfrm>
            <a:off x="3877056" y="2011680"/>
            <a:ext cx="1408176" cy="457200"/>
          </a:xfrm>
          <a:prstGeom prst="rect">
            <a:avLst/>
          </a:prstGeom>
          <a:noFill/>
          <a:ln/>
        </p:spPr>
        <p:txBody>
          <a:bodyPr wrap="square" lIns="0" tIns="0" rIns="0" bIns="0" rtlCol="0" anchor="ctr"/>
          <a:lstStyle/>
          <a:p>
            <a:pPr marL="0" indent="0" algn="ctr">
              <a:buNone/>
            </a:pPr>
            <a:r>
              <a:rPr lang="en-US" sz="1250" b="1" dirty="0">
                <a:solidFill>
                  <a:srgbClr val="12352F"/>
                </a:solidFill>
                <a:latin typeface="Calibri" pitchFamily="34" charset="0"/>
                <a:ea typeface="Calibri" pitchFamily="34" charset="-122"/>
                <a:cs typeface="Calibri" pitchFamily="34" charset="-120"/>
              </a:rPr>
              <a:t>Internet</a:t>
            </a:r>
            <a:endParaRPr lang="en-US" sz="1250" dirty="0"/>
          </a:p>
        </p:txBody>
      </p:sp>
      <p:sp>
        <p:nvSpPr>
          <p:cNvPr id="19" name="Text 14"/>
          <p:cNvSpPr txBox="1"/>
          <p:nvPr/>
        </p:nvSpPr>
        <p:spPr>
          <a:xfrm>
            <a:off x="3913632" y="2514600"/>
            <a:ext cx="1335024" cy="1005840"/>
          </a:xfrm>
          <a:prstGeom prst="rect">
            <a:avLst/>
          </a:prstGeom>
          <a:noFill/>
          <a:ln/>
        </p:spPr>
        <p:txBody>
          <a:bodyPr wrap="square" lIns="0" tIns="0" rIns="0" bIns="0" rtlCol="0" anchor="t"/>
          <a:lstStyle/>
          <a:p>
            <a:pPr marL="0" indent="0" algn="ctr">
              <a:buNone/>
            </a:pPr>
            <a:r>
              <a:rPr lang="en-US" sz="1000" dirty="0">
                <a:solidFill>
                  <a:srgbClr val="1F2E2A"/>
                </a:solidFill>
                <a:latin typeface="Calibri" pitchFamily="34" charset="0"/>
                <a:ea typeface="Calibri" pitchFamily="34" charset="-122"/>
                <a:cs typeface="Calibri" pitchFamily="34" charset="-120"/>
              </a:rPr>
              <a:t>Pengertian dan kebutuhan akses</a:t>
            </a:r>
            <a:endParaRPr lang="en-US" sz="1000" dirty="0"/>
          </a:p>
        </p:txBody>
      </p:sp>
      <p:sp>
        <p:nvSpPr>
          <p:cNvPr id="20" name="Shape 15"/>
          <p:cNvSpPr/>
          <p:nvPr/>
        </p:nvSpPr>
        <p:spPr>
          <a:xfrm>
            <a:off x="5477256" y="1234440"/>
            <a:ext cx="1554480" cy="237744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1" name="Shape 16"/>
          <p:cNvSpPr/>
          <p:nvPr/>
        </p:nvSpPr>
        <p:spPr>
          <a:xfrm>
            <a:off x="5980176" y="1371600"/>
            <a:ext cx="548640" cy="548640"/>
          </a:xfrm>
          <a:prstGeom prst="ellipse">
            <a:avLst/>
          </a:prstGeom>
          <a:solidFill>
            <a:srgbClr val="E4572E"/>
          </a:solidFill>
          <a:ln w="12700">
            <a:solidFill>
              <a:srgbClr val="E4572E"/>
            </a:solidFill>
            <a:prstDash val="solid"/>
          </a:ln>
        </p:spPr>
      </p:sp>
      <p:pic>
        <p:nvPicPr>
          <p:cNvPr id="22" name="Image 3" descr="preencoded.png"/>
          <p:cNvPicPr>
            <a:picLocks noChangeAspect="1"/>
          </p:cNvPicPr>
          <p:nvPr/>
        </p:nvPicPr>
        <p:blipFill>
          <a:blip r:embed="rId6"/>
          <a:stretch>
            <a:fillRect/>
          </a:stretch>
        </p:blipFill>
        <p:spPr>
          <a:xfrm>
            <a:off x="6117336" y="1508760"/>
            <a:ext cx="274320" cy="274320"/>
          </a:xfrm>
          <a:prstGeom prst="rect">
            <a:avLst/>
          </a:prstGeom>
        </p:spPr>
      </p:pic>
      <p:sp>
        <p:nvSpPr>
          <p:cNvPr id="23" name="Text 17"/>
          <p:cNvSpPr txBox="1"/>
          <p:nvPr/>
        </p:nvSpPr>
        <p:spPr>
          <a:xfrm>
            <a:off x="5550408" y="2011680"/>
            <a:ext cx="1408176" cy="457200"/>
          </a:xfrm>
          <a:prstGeom prst="rect">
            <a:avLst/>
          </a:prstGeom>
          <a:noFill/>
          <a:ln/>
        </p:spPr>
        <p:txBody>
          <a:bodyPr wrap="square" lIns="0" tIns="0" rIns="0" bIns="0" rtlCol="0" anchor="ctr"/>
          <a:lstStyle/>
          <a:p>
            <a:pPr marL="0" indent="0" algn="ctr">
              <a:buNone/>
            </a:pPr>
            <a:r>
              <a:rPr lang="en-US" sz="1250" b="1" dirty="0">
                <a:solidFill>
                  <a:srgbClr val="12352F"/>
                </a:solidFill>
                <a:latin typeface="Calibri" pitchFamily="34" charset="0"/>
                <a:ea typeface="Calibri" pitchFamily="34" charset="-122"/>
                <a:cs typeface="Calibri" pitchFamily="34" charset="-120"/>
              </a:rPr>
              <a:t>Koneksi &amp; Wi-Fi</a:t>
            </a:r>
            <a:endParaRPr lang="en-US" sz="1250" dirty="0"/>
          </a:p>
        </p:txBody>
      </p:sp>
      <p:sp>
        <p:nvSpPr>
          <p:cNvPr id="24" name="Text 18"/>
          <p:cNvSpPr txBox="1"/>
          <p:nvPr/>
        </p:nvSpPr>
        <p:spPr>
          <a:xfrm>
            <a:off x="5586984" y="2514600"/>
            <a:ext cx="1335024" cy="1005840"/>
          </a:xfrm>
          <a:prstGeom prst="rect">
            <a:avLst/>
          </a:prstGeom>
          <a:noFill/>
          <a:ln/>
        </p:spPr>
        <p:txBody>
          <a:bodyPr wrap="square" lIns="0" tIns="0" rIns="0" bIns="0" rtlCol="0" anchor="t"/>
          <a:lstStyle/>
          <a:p>
            <a:pPr marL="0" indent="0" algn="ctr">
              <a:buNone/>
            </a:pPr>
            <a:r>
              <a:rPr lang="en-US" sz="1000" dirty="0">
                <a:solidFill>
                  <a:srgbClr val="1F2E2A"/>
                </a:solidFill>
                <a:latin typeface="Calibri" pitchFamily="34" charset="0"/>
                <a:ea typeface="Calibri" pitchFamily="34" charset="-122"/>
                <a:cs typeface="Calibri" pitchFamily="34" charset="-120"/>
              </a:rPr>
              <a:t>ISP, modem, Wi-Fi rumah dan publik</a:t>
            </a:r>
            <a:endParaRPr lang="en-US" sz="1000" dirty="0"/>
          </a:p>
        </p:txBody>
      </p:sp>
      <p:sp>
        <p:nvSpPr>
          <p:cNvPr id="25" name="Shape 19"/>
          <p:cNvSpPr/>
          <p:nvPr/>
        </p:nvSpPr>
        <p:spPr>
          <a:xfrm>
            <a:off x="7150608" y="1234440"/>
            <a:ext cx="1554480" cy="237744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6" name="Shape 20"/>
          <p:cNvSpPr/>
          <p:nvPr/>
        </p:nvSpPr>
        <p:spPr>
          <a:xfrm>
            <a:off x="7653528" y="1371600"/>
            <a:ext cx="548640" cy="548640"/>
          </a:xfrm>
          <a:prstGeom prst="ellipse">
            <a:avLst/>
          </a:prstGeom>
          <a:solidFill>
            <a:srgbClr val="1F7A5C"/>
          </a:solidFill>
          <a:ln w="12700">
            <a:solidFill>
              <a:srgbClr val="1F7A5C"/>
            </a:solidFill>
            <a:prstDash val="solid"/>
          </a:ln>
        </p:spPr>
      </p:sp>
      <p:pic>
        <p:nvPicPr>
          <p:cNvPr id="27" name="Image 4" descr="preencoded.png"/>
          <p:cNvPicPr>
            <a:picLocks noChangeAspect="1"/>
          </p:cNvPicPr>
          <p:nvPr/>
        </p:nvPicPr>
        <p:blipFill>
          <a:blip r:embed="rId7"/>
          <a:stretch>
            <a:fillRect/>
          </a:stretch>
        </p:blipFill>
        <p:spPr>
          <a:xfrm>
            <a:off x="7790688" y="1508760"/>
            <a:ext cx="274320" cy="274320"/>
          </a:xfrm>
          <a:prstGeom prst="rect">
            <a:avLst/>
          </a:prstGeom>
        </p:spPr>
      </p:pic>
      <p:sp>
        <p:nvSpPr>
          <p:cNvPr id="28" name="Text 21"/>
          <p:cNvSpPr txBox="1"/>
          <p:nvPr/>
        </p:nvSpPr>
        <p:spPr>
          <a:xfrm>
            <a:off x="7223760" y="2011680"/>
            <a:ext cx="1408176" cy="457200"/>
          </a:xfrm>
          <a:prstGeom prst="rect">
            <a:avLst/>
          </a:prstGeom>
          <a:noFill/>
          <a:ln/>
        </p:spPr>
        <p:txBody>
          <a:bodyPr wrap="square" lIns="0" tIns="0" rIns="0" bIns="0" rtlCol="0" anchor="ctr"/>
          <a:lstStyle/>
          <a:p>
            <a:pPr marL="0" indent="0" algn="ctr">
              <a:buNone/>
            </a:pPr>
            <a:r>
              <a:rPr lang="en-US" sz="1250" b="1" dirty="0">
                <a:solidFill>
                  <a:srgbClr val="12352F"/>
                </a:solidFill>
                <a:latin typeface="Calibri" pitchFamily="34" charset="0"/>
                <a:ea typeface="Calibri" pitchFamily="34" charset="-122"/>
                <a:cs typeface="Calibri" pitchFamily="34" charset="-120"/>
              </a:rPr>
              <a:t>Keamanan digital</a:t>
            </a:r>
            <a:endParaRPr lang="en-US" sz="1250" dirty="0"/>
          </a:p>
        </p:txBody>
      </p:sp>
      <p:sp>
        <p:nvSpPr>
          <p:cNvPr id="29" name="Text 22"/>
          <p:cNvSpPr txBox="1"/>
          <p:nvPr/>
        </p:nvSpPr>
        <p:spPr>
          <a:xfrm>
            <a:off x="7260336" y="2514600"/>
            <a:ext cx="1335024" cy="1005840"/>
          </a:xfrm>
          <a:prstGeom prst="rect">
            <a:avLst/>
          </a:prstGeom>
          <a:noFill/>
          <a:ln/>
        </p:spPr>
        <p:txBody>
          <a:bodyPr wrap="square" lIns="0" tIns="0" rIns="0" bIns="0" rtlCol="0" anchor="t"/>
          <a:lstStyle/>
          <a:p>
            <a:pPr marL="0" indent="0" algn="ctr">
              <a:buNone/>
            </a:pPr>
            <a:r>
              <a:rPr lang="en-US" sz="1000" dirty="0">
                <a:solidFill>
                  <a:srgbClr val="1F2E2A"/>
                </a:solidFill>
                <a:latin typeface="Calibri" pitchFamily="34" charset="0"/>
                <a:ea typeface="Calibri" pitchFamily="34" charset="-122"/>
                <a:cs typeface="Calibri" pitchFamily="34" charset="-120"/>
              </a:rPr>
              <a:t>Spam, malware, firewall, backup</a:t>
            </a:r>
            <a:endParaRPr lang="en-US" sz="1000" dirty="0"/>
          </a:p>
        </p:txBody>
      </p:sp>
      <p:sp>
        <p:nvSpPr>
          <p:cNvPr id="30" name="Shape 23"/>
          <p:cNvSpPr/>
          <p:nvPr/>
        </p:nvSpPr>
        <p:spPr>
          <a:xfrm>
            <a:off x="457200" y="3794760"/>
            <a:ext cx="8229600" cy="868680"/>
          </a:xfrm>
          <a:prstGeom prst="roundRect">
            <a:avLst>
              <a:gd name="adj" fmla="val 8421"/>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31" name="Text 24"/>
          <p:cNvSpPr txBox="1"/>
          <p:nvPr/>
        </p:nvSpPr>
        <p:spPr>
          <a:xfrm>
            <a:off x="640080" y="3813048"/>
            <a:ext cx="7863840" cy="822960"/>
          </a:xfrm>
          <a:prstGeom prst="rect">
            <a:avLst/>
          </a:prstGeom>
          <a:noFill/>
          <a:ln/>
        </p:spPr>
        <p:txBody>
          <a:bodyPr wrap="square" lIns="0" tIns="0" rIns="0" bIns="0" rtlCol="0" anchor="ctr"/>
          <a:lstStyle/>
          <a:p>
            <a:pPr marL="0" indent="0">
              <a:buNone/>
            </a:pPr>
            <a:r>
              <a:rPr lang="en-US" sz="1200" dirty="0">
                <a:solidFill>
                  <a:srgbClr val="12352F"/>
                </a:solidFill>
                <a:latin typeface="Calibri" pitchFamily="34" charset="0"/>
                <a:ea typeface="Calibri" pitchFamily="34" charset="-122"/>
                <a:cs typeface="Calibri" pitchFamily="34" charset="-120"/>
              </a:rPr>
              <a:t>Ditutup dengan rekomendasi untuk anak, wilayah 3T, dan difabel, serta evaluasi kompetensi kognitif, afektif, dan konatif.</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PENGANTAR</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Mengapa Perlu Memahami Lanskap Digital?</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3</a:t>
            </a:r>
            <a:endParaRPr lang="en-US" sz="900" dirty="0"/>
          </a:p>
        </p:txBody>
      </p:sp>
      <p:sp>
        <p:nvSpPr>
          <p:cNvPr id="5" name="Shape 3"/>
          <p:cNvSpPr/>
          <p:nvPr/>
        </p:nvSpPr>
        <p:spPr>
          <a:xfrm>
            <a:off x="457200" y="1188720"/>
            <a:ext cx="4023360" cy="155448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325880"/>
            <a:ext cx="438912" cy="438912"/>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04088" y="1435608"/>
            <a:ext cx="219456" cy="219456"/>
          </a:xfrm>
          <a:prstGeom prst="rect">
            <a:avLst/>
          </a:prstGeom>
        </p:spPr>
      </p:pic>
      <p:sp>
        <p:nvSpPr>
          <p:cNvPr id="8" name="Text 5"/>
          <p:cNvSpPr txBox="1"/>
          <p:nvPr/>
        </p:nvSpPr>
        <p:spPr>
          <a:xfrm>
            <a:off x="1115568" y="129844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Media digital itu interaktif</a:t>
            </a:r>
            <a:endParaRPr lang="en-US" sz="1300" dirty="0"/>
          </a:p>
        </p:txBody>
      </p:sp>
      <p:sp>
        <p:nvSpPr>
          <p:cNvPr id="9" name="Text 6"/>
          <p:cNvSpPr txBox="1"/>
          <p:nvPr/>
        </p:nvSpPr>
        <p:spPr>
          <a:xfrm>
            <a:off x="594360" y="1847088"/>
            <a:ext cx="3749040" cy="822960"/>
          </a:xfrm>
          <a:prstGeom prst="rect">
            <a:avLst/>
          </a:prstGeom>
          <a:noFill/>
          <a:ln/>
        </p:spPr>
        <p:txBody>
          <a:bodyPr wrap="square" lIns="0" tIns="0" rIns="0" bIns="0" rtlCol="0" anchor="t"/>
          <a:lstStyle/>
          <a:p>
            <a:pPr marL="0" indent="0">
              <a:buNone/>
            </a:pPr>
            <a:r>
              <a:rPr lang="en-US" sz="1100" dirty="0">
                <a:solidFill>
                  <a:srgbClr val="1F2E2A"/>
                </a:solidFill>
                <a:latin typeface="Calibri" pitchFamily="34" charset="0"/>
                <a:ea typeface="Calibri" pitchFamily="34" charset="-122"/>
                <a:cs typeface="Calibri" pitchFamily="34" charset="-120"/>
              </a:rPr>
              <a:t>Berbeda dari media konvensional yang searah, media digital memungkinkan interaksi yang memunculkan diskusi (Herlina, Setiawan &amp; Adikara, 2018).</a:t>
            </a:r>
            <a:endParaRPr lang="en-US" sz="1100" dirty="0"/>
          </a:p>
        </p:txBody>
      </p:sp>
      <p:sp>
        <p:nvSpPr>
          <p:cNvPr id="10" name="Shape 7"/>
          <p:cNvSpPr/>
          <p:nvPr/>
        </p:nvSpPr>
        <p:spPr>
          <a:xfrm>
            <a:off x="4663440" y="1188720"/>
            <a:ext cx="4023360" cy="155448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4800600" y="1325880"/>
            <a:ext cx="438912" cy="438912"/>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4910328" y="1435608"/>
            <a:ext cx="219456" cy="219456"/>
          </a:xfrm>
          <a:prstGeom prst="rect">
            <a:avLst/>
          </a:prstGeom>
        </p:spPr>
      </p:pic>
      <p:sp>
        <p:nvSpPr>
          <p:cNvPr id="13" name="Text 9"/>
          <p:cNvSpPr txBox="1"/>
          <p:nvPr/>
        </p:nvSpPr>
        <p:spPr>
          <a:xfrm>
            <a:off x="5321808" y="129844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Akses belum merata</a:t>
            </a:r>
            <a:endParaRPr lang="en-US" sz="1300" dirty="0"/>
          </a:p>
        </p:txBody>
      </p:sp>
      <p:sp>
        <p:nvSpPr>
          <p:cNvPr id="14" name="Text 10"/>
          <p:cNvSpPr txBox="1"/>
          <p:nvPr/>
        </p:nvSpPr>
        <p:spPr>
          <a:xfrm>
            <a:off x="4800600" y="1847088"/>
            <a:ext cx="3749040" cy="822960"/>
          </a:xfrm>
          <a:prstGeom prst="rect">
            <a:avLst/>
          </a:prstGeom>
          <a:noFill/>
          <a:ln/>
        </p:spPr>
        <p:txBody>
          <a:bodyPr wrap="square" lIns="0" tIns="0" rIns="0" bIns="0" rtlCol="0" anchor="t"/>
          <a:lstStyle/>
          <a:p>
            <a:pPr marL="0" indent="0">
              <a:buNone/>
            </a:pPr>
            <a:r>
              <a:rPr lang="en-US" sz="1100" dirty="0">
                <a:solidFill>
                  <a:srgbClr val="1F2E2A"/>
                </a:solidFill>
                <a:latin typeface="Calibri" pitchFamily="34" charset="0"/>
                <a:ea typeface="Calibri" pitchFamily="34" charset="-122"/>
                <a:cs typeface="Calibri" pitchFamily="34" charset="-120"/>
              </a:rPr>
              <a:t>Banyak isu muncul di dunia digital, salah satunya pemerataan keterjangkauan akses internet.</a:t>
            </a:r>
            <a:endParaRPr lang="en-US" sz="1100" dirty="0"/>
          </a:p>
        </p:txBody>
      </p:sp>
      <p:sp>
        <p:nvSpPr>
          <p:cNvPr id="15" name="Shape 11"/>
          <p:cNvSpPr/>
          <p:nvPr/>
        </p:nvSpPr>
        <p:spPr>
          <a:xfrm>
            <a:off x="457200" y="2926080"/>
            <a:ext cx="2651760" cy="1371600"/>
          </a:xfrm>
          <a:prstGeom prst="roundRect">
            <a:avLst>
              <a:gd name="adj" fmla="val 5333"/>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6" name="Text 12"/>
          <p:cNvSpPr txBox="1"/>
          <p:nvPr/>
        </p:nvSpPr>
        <p:spPr>
          <a:xfrm>
            <a:off x="548640" y="3017520"/>
            <a:ext cx="2468880" cy="594360"/>
          </a:xfrm>
          <a:prstGeom prst="rect">
            <a:avLst/>
          </a:prstGeom>
          <a:noFill/>
          <a:ln/>
        </p:spPr>
        <p:txBody>
          <a:bodyPr wrap="square" lIns="0" tIns="0" rIns="0" bIns="0" rtlCol="0" anchor="ctr"/>
          <a:lstStyle/>
          <a:p>
            <a:pPr marL="0" indent="0" algn="ctr">
              <a:buNone/>
            </a:pPr>
            <a:r>
              <a:rPr lang="en-US" sz="3400" b="1" dirty="0">
                <a:solidFill>
                  <a:srgbClr val="1F7A5C"/>
                </a:solidFill>
                <a:latin typeface="Cambria" pitchFamily="34" charset="0"/>
                <a:ea typeface="Cambria" pitchFamily="34" charset="-122"/>
                <a:cs typeface="Cambria" pitchFamily="34" charset="-120"/>
              </a:rPr>
              <a:t>76,7%</a:t>
            </a:r>
            <a:endParaRPr lang="en-US" sz="3400" dirty="0"/>
          </a:p>
        </p:txBody>
      </p:sp>
      <p:sp>
        <p:nvSpPr>
          <p:cNvPr id="17" name="Text 13"/>
          <p:cNvSpPr txBox="1"/>
          <p:nvPr/>
        </p:nvSpPr>
        <p:spPr>
          <a:xfrm>
            <a:off x="566928" y="3639312"/>
            <a:ext cx="2432304" cy="621792"/>
          </a:xfrm>
          <a:prstGeom prst="rect">
            <a:avLst/>
          </a:prstGeom>
          <a:noFill/>
          <a:ln/>
        </p:spPr>
        <p:txBody>
          <a:bodyPr wrap="square" lIns="0" tIns="0" rIns="0" bIns="0" rtlCol="0" anchor="t"/>
          <a:lstStyle/>
          <a:p>
            <a:pPr marL="0" indent="0" algn="ctr">
              <a:buNone/>
            </a:pPr>
            <a:r>
              <a:rPr lang="en-US" sz="1050" dirty="0">
                <a:solidFill>
                  <a:srgbClr val="5B6B66"/>
                </a:solidFill>
                <a:latin typeface="Calibri" pitchFamily="34" charset="0"/>
                <a:ea typeface="Calibri" pitchFamily="34" charset="-122"/>
                <a:cs typeface="Calibri" pitchFamily="34" charset="-120"/>
              </a:rPr>
              <a:t>penetrasi internet dari estimasi jumlah penduduk</a:t>
            </a:r>
            <a:endParaRPr lang="en-US" sz="1050" dirty="0"/>
          </a:p>
        </p:txBody>
      </p:sp>
      <p:sp>
        <p:nvSpPr>
          <p:cNvPr id="18" name="Shape 14"/>
          <p:cNvSpPr/>
          <p:nvPr/>
        </p:nvSpPr>
        <p:spPr>
          <a:xfrm>
            <a:off x="3246120" y="2926080"/>
            <a:ext cx="2651760" cy="1371600"/>
          </a:xfrm>
          <a:prstGeom prst="roundRect">
            <a:avLst>
              <a:gd name="adj" fmla="val 5333"/>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9" name="Text 15"/>
          <p:cNvSpPr txBox="1"/>
          <p:nvPr/>
        </p:nvSpPr>
        <p:spPr>
          <a:xfrm>
            <a:off x="3337560" y="3017520"/>
            <a:ext cx="2468880" cy="594360"/>
          </a:xfrm>
          <a:prstGeom prst="rect">
            <a:avLst/>
          </a:prstGeom>
          <a:noFill/>
          <a:ln/>
        </p:spPr>
        <p:txBody>
          <a:bodyPr wrap="square" lIns="0" tIns="0" rIns="0" bIns="0" rtlCol="0" anchor="ctr"/>
          <a:lstStyle/>
          <a:p>
            <a:pPr marL="0" indent="0" algn="ctr">
              <a:buNone/>
            </a:pPr>
            <a:r>
              <a:rPr lang="en-US" sz="3400" b="1" dirty="0">
                <a:solidFill>
                  <a:srgbClr val="E4572E"/>
                </a:solidFill>
                <a:latin typeface="Cambria" pitchFamily="34" charset="0"/>
                <a:ea typeface="Cambria" pitchFamily="34" charset="-122"/>
                <a:cs typeface="Cambria" pitchFamily="34" charset="-120"/>
              </a:rPr>
              <a:t>26,3%</a:t>
            </a:r>
            <a:endParaRPr lang="en-US" sz="3400" dirty="0"/>
          </a:p>
        </p:txBody>
      </p:sp>
      <p:sp>
        <p:nvSpPr>
          <p:cNvPr id="20" name="Text 16"/>
          <p:cNvSpPr txBox="1"/>
          <p:nvPr/>
        </p:nvSpPr>
        <p:spPr>
          <a:xfrm>
            <a:off x="3355848" y="3639312"/>
            <a:ext cx="2432304" cy="621792"/>
          </a:xfrm>
          <a:prstGeom prst="rect">
            <a:avLst/>
          </a:prstGeom>
          <a:noFill/>
          <a:ln/>
        </p:spPr>
        <p:txBody>
          <a:bodyPr wrap="square" lIns="0" tIns="0" rIns="0" bIns="0" rtlCol="0" anchor="t"/>
          <a:lstStyle/>
          <a:p>
            <a:pPr marL="0" indent="0" algn="ctr">
              <a:buNone/>
            </a:pPr>
            <a:r>
              <a:rPr lang="en-US" sz="1050" dirty="0">
                <a:solidFill>
                  <a:srgbClr val="5B6B66"/>
                </a:solidFill>
                <a:latin typeface="Calibri" pitchFamily="34" charset="0"/>
                <a:ea typeface="Calibri" pitchFamily="34" charset="-122"/>
                <a:cs typeface="Calibri" pitchFamily="34" charset="-120"/>
              </a:rPr>
              <a:t>penduduk masih belum mendapat internet</a:t>
            </a:r>
            <a:endParaRPr lang="en-US" sz="1050" dirty="0"/>
          </a:p>
        </p:txBody>
      </p:sp>
      <p:sp>
        <p:nvSpPr>
          <p:cNvPr id="21" name="Shape 17"/>
          <p:cNvSpPr/>
          <p:nvPr/>
        </p:nvSpPr>
        <p:spPr>
          <a:xfrm>
            <a:off x="6035040" y="2926080"/>
            <a:ext cx="2651760" cy="1371600"/>
          </a:xfrm>
          <a:prstGeom prst="roundRect">
            <a:avLst>
              <a:gd name="adj" fmla="val 5333"/>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22" name="Text 18"/>
          <p:cNvSpPr txBox="1"/>
          <p:nvPr/>
        </p:nvSpPr>
        <p:spPr>
          <a:xfrm>
            <a:off x="6144768" y="2944368"/>
            <a:ext cx="2432304" cy="1335024"/>
          </a:xfrm>
          <a:prstGeom prst="rect">
            <a:avLst/>
          </a:prstGeom>
          <a:noFill/>
          <a:ln/>
        </p:spPr>
        <p:txBody>
          <a:bodyPr wrap="square" lIns="0" tIns="0" rIns="0" bIns="0" rtlCol="0" anchor="ctr"/>
          <a:lstStyle/>
          <a:p>
            <a:pPr marL="0" indent="0">
              <a:buNone/>
            </a:pPr>
            <a:r>
              <a:rPr lang="en-US" sz="1100" b="1" dirty="0">
                <a:solidFill>
                  <a:srgbClr val="12352F"/>
                </a:solidFill>
                <a:latin typeface="Calibri" pitchFamily="34" charset="0"/>
                <a:ea typeface="Calibri" pitchFamily="34" charset="-122"/>
                <a:cs typeface="Calibri" pitchFamily="34" charset="-120"/>
              </a:rPr>
              <a:t>Karena itu pemahaman dasar keahlian digital tetap penting bagi banyak pihak.</a:t>
            </a:r>
            <a:endParaRPr lang="en-US" sz="1100" dirty="0"/>
          </a:p>
        </p:txBody>
      </p:sp>
      <p:sp>
        <p:nvSpPr>
          <p:cNvPr id="23" name="Text 19"/>
          <p:cNvSpPr txBox="1"/>
          <p:nvPr/>
        </p:nvSpPr>
        <p:spPr>
          <a:xfrm>
            <a:off x="457200" y="4434840"/>
            <a:ext cx="8229600" cy="274320"/>
          </a:xfrm>
          <a:prstGeom prst="rect">
            <a:avLst/>
          </a:prstGeom>
          <a:noFill/>
          <a:ln/>
        </p:spPr>
        <p:txBody>
          <a:bodyPr wrap="square" lIns="0" tIns="0" rIns="0" bIns="0" rtlCol="0" anchor="ctr"/>
          <a:lstStyle/>
          <a:p>
            <a:pPr marL="0" indent="0">
              <a:buNone/>
            </a:pPr>
            <a:r>
              <a:rPr lang="en-US" sz="950" i="1" dirty="0">
                <a:solidFill>
                  <a:srgbClr val="5B6B66"/>
                </a:solidFill>
                <a:latin typeface="Calibri" pitchFamily="34" charset="0"/>
                <a:ea typeface="Calibri" pitchFamily="34" charset="-122"/>
                <a:cs typeface="Calibri" pitchFamily="34" charset="-120"/>
              </a:rPr>
              <a:t>Angka persentase sebagaimana tertulis dalam modul (Kemenkominfo, Siberkreasi &amp; Deloitte, 2020).</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PENGANTAR · PENGGUNA INTERNET</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Pengguna Makin Beragam Usianya</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4</a:t>
            </a:r>
            <a:endParaRPr lang="en-US" sz="900" dirty="0"/>
          </a:p>
        </p:txBody>
      </p:sp>
      <p:graphicFrame>
        <p:nvGraphicFramePr>
          <p:cNvPr id="5" name="Chart 0"/>
          <p:cNvGraphicFramePr/>
          <p:nvPr/>
        </p:nvGraphicFramePr>
        <p:xfrm>
          <a:off x="457200" y="1143000"/>
          <a:ext cx="4389120" cy="3383280"/>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3"/>
          <p:cNvSpPr/>
          <p:nvPr/>
        </p:nvSpPr>
        <p:spPr>
          <a:xfrm>
            <a:off x="5029200" y="1188720"/>
            <a:ext cx="3657600" cy="1600200"/>
          </a:xfrm>
          <a:prstGeom prst="roundRect">
            <a:avLst>
              <a:gd name="adj" fmla="val 457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7" name="Text 4"/>
          <p:cNvSpPr txBox="1"/>
          <p:nvPr/>
        </p:nvSpPr>
        <p:spPr>
          <a:xfrm>
            <a:off x="5166360" y="1243584"/>
            <a:ext cx="3383280" cy="274320"/>
          </a:xfrm>
          <a:prstGeom prst="rect">
            <a:avLst/>
          </a:prstGeom>
          <a:noFill/>
          <a:ln/>
        </p:spPr>
        <p:txBody>
          <a:bodyPr wrap="square" lIns="0" tIns="0" rIns="0" bIns="0" rtlCol="0" anchor="ctr"/>
          <a:lstStyle/>
          <a:p>
            <a:pPr marL="0" indent="0">
              <a:buNone/>
            </a:pPr>
            <a:r>
              <a:rPr lang="en-US" sz="1300" b="1" dirty="0">
                <a:solidFill>
                  <a:srgbClr val="1F7A5C"/>
                </a:solidFill>
                <a:latin typeface="Cambria" pitchFamily="34" charset="0"/>
                <a:ea typeface="Cambria" pitchFamily="34" charset="-122"/>
                <a:cs typeface="Cambria" pitchFamily="34" charset="-120"/>
              </a:rPr>
              <a:t>Data Telekomunikasi Indonesia 2019</a:t>
            </a:r>
            <a:endParaRPr lang="en-US" sz="1300" dirty="0"/>
          </a:p>
        </p:txBody>
      </p:sp>
      <p:sp>
        <p:nvSpPr>
          <p:cNvPr id="8" name="Text 5"/>
          <p:cNvSpPr txBox="1"/>
          <p:nvPr/>
        </p:nvSpPr>
        <p:spPr>
          <a:xfrm>
            <a:off x="5166360" y="1572768"/>
            <a:ext cx="3383280" cy="1188720"/>
          </a:xfrm>
          <a:prstGeom prst="rect">
            <a:avLst/>
          </a:prstGeom>
          <a:noFill/>
          <a:ln/>
        </p:spPr>
        <p:txBody>
          <a:bodyPr wrap="square" lIns="0" tIns="0" rIns="0" bIns="0" rtlCol="0" anchor="t"/>
          <a:lstStyle/>
          <a:p>
            <a:pPr marL="0" indent="0">
              <a:buNone/>
            </a:pPr>
            <a:r>
              <a:rPr lang="en-US" sz="1100" dirty="0">
                <a:solidFill>
                  <a:srgbClr val="1F2E2A"/>
                </a:solidFill>
                <a:latin typeface="Calibri" pitchFamily="34" charset="0"/>
                <a:ea typeface="Calibri" pitchFamily="34" charset="-122"/>
                <a:cs typeface="Calibri" pitchFamily="34" charset="-120"/>
              </a:rPr>
              <a:t>67,05% pengguna internet berusia 19–49 tahun, sedangkan 32,95% berusia di bawah 19 atau di atas 50 tahun.</a:t>
            </a:r>
            <a:endParaRPr lang="en-US" sz="1100" dirty="0"/>
          </a:p>
        </p:txBody>
      </p:sp>
      <p:sp>
        <p:nvSpPr>
          <p:cNvPr id="9" name="Shape 6"/>
          <p:cNvSpPr/>
          <p:nvPr/>
        </p:nvSpPr>
        <p:spPr>
          <a:xfrm>
            <a:off x="5029200" y="2926080"/>
            <a:ext cx="3657600" cy="1600200"/>
          </a:xfrm>
          <a:prstGeom prst="roundRect">
            <a:avLst>
              <a:gd name="adj" fmla="val 4571"/>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10" name="Shape 7"/>
          <p:cNvSpPr/>
          <p:nvPr/>
        </p:nvSpPr>
        <p:spPr>
          <a:xfrm>
            <a:off x="5166360" y="3035808"/>
            <a:ext cx="457200" cy="457200"/>
          </a:xfrm>
          <a:prstGeom prst="ellipse">
            <a:avLst/>
          </a:prstGeom>
          <a:solidFill>
            <a:srgbClr val="E4572E"/>
          </a:solidFill>
          <a:ln w="12700">
            <a:solidFill>
              <a:srgbClr val="E4572E"/>
            </a:solidFill>
            <a:prstDash val="solid"/>
          </a:ln>
        </p:spPr>
      </p:sp>
      <p:pic>
        <p:nvPicPr>
          <p:cNvPr id="11" name="Image 0" descr="preencoded.png"/>
          <p:cNvPicPr>
            <a:picLocks noChangeAspect="1"/>
          </p:cNvPicPr>
          <p:nvPr/>
        </p:nvPicPr>
        <p:blipFill>
          <a:blip r:embed="rId4"/>
          <a:stretch>
            <a:fillRect/>
          </a:stretch>
        </p:blipFill>
        <p:spPr>
          <a:xfrm>
            <a:off x="5280660" y="3150108"/>
            <a:ext cx="228600" cy="228600"/>
          </a:xfrm>
          <a:prstGeom prst="rect">
            <a:avLst/>
          </a:prstGeom>
        </p:spPr>
      </p:pic>
      <p:sp>
        <p:nvSpPr>
          <p:cNvPr id="12" name="Text 8"/>
          <p:cNvSpPr txBox="1"/>
          <p:nvPr/>
        </p:nvSpPr>
        <p:spPr>
          <a:xfrm>
            <a:off x="5760720" y="2971800"/>
            <a:ext cx="2834640" cy="1508760"/>
          </a:xfrm>
          <a:prstGeom prst="rect">
            <a:avLst/>
          </a:prstGeom>
          <a:noFill/>
          <a:ln/>
        </p:spPr>
        <p:txBody>
          <a:bodyPr wrap="square" lIns="0" tIns="0" rIns="0" bIns="0" rtlCol="0" anchor="ctr"/>
          <a:lstStyle/>
          <a:p>
            <a:pPr marL="0" indent="0">
              <a:buNone/>
            </a:pPr>
            <a:r>
              <a:rPr lang="en-US" sz="1100" dirty="0">
                <a:solidFill>
                  <a:srgbClr val="12352F"/>
                </a:solidFill>
                <a:latin typeface="Calibri" pitchFamily="34" charset="0"/>
                <a:ea typeface="Calibri" pitchFamily="34" charset="-122"/>
                <a:cs typeface="Calibri" pitchFamily="34" charset="-120"/>
              </a:rPr>
              <a:t>Setiap generasi punya praktik dan pengalaman digital berbeda, sehingga pemahaman dasar lanskap digital makin penting.</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PENGANTAR · KOMPETENSI LITERASI DIGITAL</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Empat Kompetensi Japelidi yang Difokuskan</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5</a:t>
            </a:r>
            <a:endParaRPr lang="en-US" sz="900" dirty="0"/>
          </a:p>
        </p:txBody>
      </p:sp>
      <p:sp>
        <p:nvSpPr>
          <p:cNvPr id="5" name="Shape 3"/>
          <p:cNvSpPr/>
          <p:nvPr/>
        </p:nvSpPr>
        <p:spPr>
          <a:xfrm>
            <a:off x="457200" y="1188720"/>
            <a:ext cx="4023360" cy="1463040"/>
          </a:xfrm>
          <a:prstGeom prst="roundRect">
            <a:avLst>
              <a:gd name="adj" fmla="val 50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325880"/>
            <a:ext cx="438912" cy="438912"/>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04088" y="1435608"/>
            <a:ext cx="219456" cy="219456"/>
          </a:xfrm>
          <a:prstGeom prst="rect">
            <a:avLst/>
          </a:prstGeom>
        </p:spPr>
      </p:pic>
      <p:sp>
        <p:nvSpPr>
          <p:cNvPr id="8" name="Text 5"/>
          <p:cNvSpPr txBox="1"/>
          <p:nvPr/>
        </p:nvSpPr>
        <p:spPr>
          <a:xfrm>
            <a:off x="1115568" y="1298448"/>
            <a:ext cx="3246120" cy="493776"/>
          </a:xfrm>
          <a:prstGeom prst="rect">
            <a:avLst/>
          </a:prstGeom>
          <a:noFill/>
          <a:ln/>
        </p:spPr>
        <p:txBody>
          <a:bodyPr wrap="square" lIns="0" tIns="0" rIns="0" bIns="0" rtlCol="0" anchor="ctr"/>
          <a:lstStyle/>
          <a:p>
            <a:pPr marL="0" indent="0">
              <a:buNone/>
            </a:pPr>
            <a:r>
              <a:rPr lang="en-US" sz="1400" b="1" dirty="0">
                <a:solidFill>
                  <a:srgbClr val="12352F"/>
                </a:solidFill>
                <a:latin typeface="Calibri" pitchFamily="34" charset="0"/>
                <a:ea typeface="Calibri" pitchFamily="34" charset="-122"/>
                <a:cs typeface="Calibri" pitchFamily="34" charset="-120"/>
              </a:rPr>
              <a:t>Mengakses</a:t>
            </a:r>
            <a:endParaRPr lang="en-US" sz="1400" dirty="0"/>
          </a:p>
        </p:txBody>
      </p:sp>
      <p:sp>
        <p:nvSpPr>
          <p:cNvPr id="9" name="Text 6"/>
          <p:cNvSpPr txBox="1"/>
          <p:nvPr/>
        </p:nvSpPr>
        <p:spPr>
          <a:xfrm>
            <a:off x="594360" y="1847088"/>
            <a:ext cx="3749040" cy="73152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Mengakses perangkat keras (termasuk perangkat pendukung) dan perangkat lunak: sistem operasi dan aplikasi.</a:t>
            </a:r>
            <a:endParaRPr lang="en-US" sz="1050" dirty="0"/>
          </a:p>
        </p:txBody>
      </p:sp>
      <p:sp>
        <p:nvSpPr>
          <p:cNvPr id="10" name="Shape 7"/>
          <p:cNvSpPr/>
          <p:nvPr/>
        </p:nvSpPr>
        <p:spPr>
          <a:xfrm>
            <a:off x="4663440" y="1188720"/>
            <a:ext cx="4023360" cy="1463040"/>
          </a:xfrm>
          <a:prstGeom prst="roundRect">
            <a:avLst>
              <a:gd name="adj" fmla="val 50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4800600" y="1325880"/>
            <a:ext cx="438912" cy="438912"/>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4910328" y="1435608"/>
            <a:ext cx="219456" cy="219456"/>
          </a:xfrm>
          <a:prstGeom prst="rect">
            <a:avLst/>
          </a:prstGeom>
        </p:spPr>
      </p:pic>
      <p:sp>
        <p:nvSpPr>
          <p:cNvPr id="13" name="Text 9"/>
          <p:cNvSpPr txBox="1"/>
          <p:nvPr/>
        </p:nvSpPr>
        <p:spPr>
          <a:xfrm>
            <a:off x="5321808" y="1298448"/>
            <a:ext cx="3246120" cy="493776"/>
          </a:xfrm>
          <a:prstGeom prst="rect">
            <a:avLst/>
          </a:prstGeom>
          <a:noFill/>
          <a:ln/>
        </p:spPr>
        <p:txBody>
          <a:bodyPr wrap="square" lIns="0" tIns="0" rIns="0" bIns="0" rtlCol="0" anchor="ctr"/>
          <a:lstStyle/>
          <a:p>
            <a:pPr marL="0" indent="0">
              <a:buNone/>
            </a:pPr>
            <a:r>
              <a:rPr lang="en-US" sz="1400" b="1" dirty="0">
                <a:solidFill>
                  <a:srgbClr val="12352F"/>
                </a:solidFill>
                <a:latin typeface="Calibri" pitchFamily="34" charset="0"/>
                <a:ea typeface="Calibri" pitchFamily="34" charset="-122"/>
                <a:cs typeface="Calibri" pitchFamily="34" charset="-120"/>
              </a:rPr>
              <a:t>Menyeleksi</a:t>
            </a:r>
            <a:endParaRPr lang="en-US" sz="1400" dirty="0"/>
          </a:p>
        </p:txBody>
      </p:sp>
      <p:sp>
        <p:nvSpPr>
          <p:cNvPr id="14" name="Text 10"/>
          <p:cNvSpPr txBox="1"/>
          <p:nvPr/>
        </p:nvSpPr>
        <p:spPr>
          <a:xfrm>
            <a:off x="4800600" y="1847088"/>
            <a:ext cx="3749040" cy="73152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Memilih perangkat keras dan lunak sesuai kebutuhan: gawai, sistem operasi, aplikasi perlindungan.</a:t>
            </a:r>
            <a:endParaRPr lang="en-US" sz="1050" dirty="0"/>
          </a:p>
        </p:txBody>
      </p:sp>
      <p:sp>
        <p:nvSpPr>
          <p:cNvPr id="15" name="Shape 11"/>
          <p:cNvSpPr/>
          <p:nvPr/>
        </p:nvSpPr>
        <p:spPr>
          <a:xfrm>
            <a:off x="457200" y="2788920"/>
            <a:ext cx="4023360" cy="1463040"/>
          </a:xfrm>
          <a:prstGeom prst="roundRect">
            <a:avLst>
              <a:gd name="adj" fmla="val 50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6" name="Shape 12"/>
          <p:cNvSpPr/>
          <p:nvPr/>
        </p:nvSpPr>
        <p:spPr>
          <a:xfrm>
            <a:off x="594360" y="2926080"/>
            <a:ext cx="438912" cy="438912"/>
          </a:xfrm>
          <a:prstGeom prst="ellipse">
            <a:avLst/>
          </a:prstGeom>
          <a:solidFill>
            <a:srgbClr val="1F7A5C"/>
          </a:solidFill>
          <a:ln w="12700">
            <a:solidFill>
              <a:srgbClr val="1F7A5C"/>
            </a:solidFill>
            <a:prstDash val="solid"/>
          </a:ln>
        </p:spPr>
      </p:sp>
      <p:pic>
        <p:nvPicPr>
          <p:cNvPr id="17" name="Image 2" descr="preencoded.png"/>
          <p:cNvPicPr>
            <a:picLocks noChangeAspect="1"/>
          </p:cNvPicPr>
          <p:nvPr/>
        </p:nvPicPr>
        <p:blipFill>
          <a:blip r:embed="rId5"/>
          <a:stretch>
            <a:fillRect/>
          </a:stretch>
        </p:blipFill>
        <p:spPr>
          <a:xfrm>
            <a:off x="704088" y="3035808"/>
            <a:ext cx="219456" cy="219456"/>
          </a:xfrm>
          <a:prstGeom prst="rect">
            <a:avLst/>
          </a:prstGeom>
        </p:spPr>
      </p:pic>
      <p:sp>
        <p:nvSpPr>
          <p:cNvPr id="18" name="Text 13"/>
          <p:cNvSpPr txBox="1"/>
          <p:nvPr/>
        </p:nvSpPr>
        <p:spPr>
          <a:xfrm>
            <a:off x="1115568" y="2898648"/>
            <a:ext cx="3246120" cy="493776"/>
          </a:xfrm>
          <a:prstGeom prst="rect">
            <a:avLst/>
          </a:prstGeom>
          <a:noFill/>
          <a:ln/>
        </p:spPr>
        <p:txBody>
          <a:bodyPr wrap="square" lIns="0" tIns="0" rIns="0" bIns="0" rtlCol="0" anchor="ctr"/>
          <a:lstStyle/>
          <a:p>
            <a:pPr marL="0" indent="0">
              <a:buNone/>
            </a:pPr>
            <a:r>
              <a:rPr lang="en-US" sz="1400" b="1" dirty="0">
                <a:solidFill>
                  <a:srgbClr val="12352F"/>
                </a:solidFill>
                <a:latin typeface="Calibri" pitchFamily="34" charset="0"/>
                <a:ea typeface="Calibri" pitchFamily="34" charset="-122"/>
                <a:cs typeface="Calibri" pitchFamily="34" charset="-120"/>
              </a:rPr>
              <a:t>Memahami</a:t>
            </a:r>
            <a:endParaRPr lang="en-US" sz="1400" dirty="0"/>
          </a:p>
        </p:txBody>
      </p:sp>
      <p:sp>
        <p:nvSpPr>
          <p:cNvPr id="19" name="Text 14"/>
          <p:cNvSpPr txBox="1"/>
          <p:nvPr/>
        </p:nvSpPr>
        <p:spPr>
          <a:xfrm>
            <a:off x="594360" y="3447288"/>
            <a:ext cx="3749040" cy="73152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Memahami fungsi dan kegunaan berbagai perangkat keras dan perangkat lunak.</a:t>
            </a:r>
            <a:endParaRPr lang="en-US" sz="1050" dirty="0"/>
          </a:p>
        </p:txBody>
      </p:sp>
      <p:sp>
        <p:nvSpPr>
          <p:cNvPr id="20" name="Shape 15"/>
          <p:cNvSpPr/>
          <p:nvPr/>
        </p:nvSpPr>
        <p:spPr>
          <a:xfrm>
            <a:off x="4663440" y="2788920"/>
            <a:ext cx="4023360" cy="1463040"/>
          </a:xfrm>
          <a:prstGeom prst="roundRect">
            <a:avLst>
              <a:gd name="adj" fmla="val 50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1" name="Shape 16"/>
          <p:cNvSpPr/>
          <p:nvPr/>
        </p:nvSpPr>
        <p:spPr>
          <a:xfrm>
            <a:off x="4800600" y="2926080"/>
            <a:ext cx="438912" cy="438912"/>
          </a:xfrm>
          <a:prstGeom prst="ellipse">
            <a:avLst/>
          </a:prstGeom>
          <a:solidFill>
            <a:srgbClr val="E4572E"/>
          </a:solidFill>
          <a:ln w="12700">
            <a:solidFill>
              <a:srgbClr val="E4572E"/>
            </a:solidFill>
            <a:prstDash val="solid"/>
          </a:ln>
        </p:spPr>
      </p:sp>
      <p:pic>
        <p:nvPicPr>
          <p:cNvPr id="22" name="Image 3" descr="preencoded.png"/>
          <p:cNvPicPr>
            <a:picLocks noChangeAspect="1"/>
          </p:cNvPicPr>
          <p:nvPr/>
        </p:nvPicPr>
        <p:blipFill>
          <a:blip r:embed="rId6"/>
          <a:stretch>
            <a:fillRect/>
          </a:stretch>
        </p:blipFill>
        <p:spPr>
          <a:xfrm>
            <a:off x="4910328" y="3035808"/>
            <a:ext cx="219456" cy="219456"/>
          </a:xfrm>
          <a:prstGeom prst="rect">
            <a:avLst/>
          </a:prstGeom>
        </p:spPr>
      </p:pic>
      <p:sp>
        <p:nvSpPr>
          <p:cNvPr id="23" name="Text 17"/>
          <p:cNvSpPr txBox="1"/>
          <p:nvPr/>
        </p:nvSpPr>
        <p:spPr>
          <a:xfrm>
            <a:off x="5321808" y="2898648"/>
            <a:ext cx="3246120" cy="493776"/>
          </a:xfrm>
          <a:prstGeom prst="rect">
            <a:avLst/>
          </a:prstGeom>
          <a:noFill/>
          <a:ln/>
        </p:spPr>
        <p:txBody>
          <a:bodyPr wrap="square" lIns="0" tIns="0" rIns="0" bIns="0" rtlCol="0" anchor="ctr"/>
          <a:lstStyle/>
          <a:p>
            <a:pPr marL="0" indent="0">
              <a:buNone/>
            </a:pPr>
            <a:r>
              <a:rPr lang="en-US" sz="1400" b="1" dirty="0">
                <a:solidFill>
                  <a:srgbClr val="12352F"/>
                </a:solidFill>
                <a:latin typeface="Calibri" pitchFamily="34" charset="0"/>
                <a:ea typeface="Calibri" pitchFamily="34" charset="-122"/>
                <a:cs typeface="Calibri" pitchFamily="34" charset="-120"/>
              </a:rPr>
              <a:t>Menganalisis</a:t>
            </a:r>
            <a:endParaRPr lang="en-US" sz="1400" dirty="0"/>
          </a:p>
        </p:txBody>
      </p:sp>
      <p:sp>
        <p:nvSpPr>
          <p:cNvPr id="24" name="Text 18"/>
          <p:cNvSpPr txBox="1"/>
          <p:nvPr/>
        </p:nvSpPr>
        <p:spPr>
          <a:xfrm>
            <a:off x="4800600" y="3447288"/>
            <a:ext cx="3749040" cy="73152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Menganalisis pengetahuan dasar terkait perangkat keras dan perangkat lunak.</a:t>
            </a:r>
            <a:endParaRPr lang="en-US" sz="1050" dirty="0"/>
          </a:p>
        </p:txBody>
      </p:sp>
      <p:sp>
        <p:nvSpPr>
          <p:cNvPr id="25" name="Shape 19"/>
          <p:cNvSpPr/>
          <p:nvPr/>
        </p:nvSpPr>
        <p:spPr>
          <a:xfrm>
            <a:off x="457200" y="4389120"/>
            <a:ext cx="8229600" cy="411480"/>
          </a:xfrm>
          <a:prstGeom prst="roundRect">
            <a:avLst>
              <a:gd name="adj" fmla="val 17778"/>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26" name="Text 20"/>
          <p:cNvSpPr txBox="1"/>
          <p:nvPr/>
        </p:nvSpPr>
        <p:spPr>
          <a:xfrm>
            <a:off x="594360" y="4389120"/>
            <a:ext cx="7955280" cy="411480"/>
          </a:xfrm>
          <a:prstGeom prst="rect">
            <a:avLst/>
          </a:prstGeom>
          <a:noFill/>
          <a:ln/>
        </p:spPr>
        <p:txBody>
          <a:bodyPr wrap="square" lIns="0" tIns="0" rIns="0" bIns="0" rtlCol="0" anchor="ctr"/>
          <a:lstStyle/>
          <a:p>
            <a:pPr marL="0" indent="0">
              <a:buNone/>
            </a:pPr>
            <a:r>
              <a:rPr lang="en-US" sz="1050" i="1" dirty="0">
                <a:solidFill>
                  <a:srgbClr val="12352F"/>
                </a:solidFill>
                <a:latin typeface="Calibri" pitchFamily="34" charset="0"/>
                <a:ea typeface="Calibri" pitchFamily="34" charset="-122"/>
                <a:cs typeface="Calibri" pitchFamily="34" charset="-120"/>
              </a:rPr>
              <a:t>Lanjutan: memverifikasi, mengevaluasi, mendistribusikan, berpartisipasi, dan berkolaborasi.</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PENGANTAR · TUJUAN &amp; SASARAN</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Tujuan dan Pengguna Bab Ini</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6</a:t>
            </a:r>
            <a:endParaRPr lang="en-US" sz="900" dirty="0"/>
          </a:p>
        </p:txBody>
      </p:sp>
      <p:sp>
        <p:nvSpPr>
          <p:cNvPr id="5" name="Shape 3"/>
          <p:cNvSpPr/>
          <p:nvPr/>
        </p:nvSpPr>
        <p:spPr>
          <a:xfrm>
            <a:off x="457200" y="1188720"/>
            <a:ext cx="8229600" cy="1097280"/>
          </a:xfrm>
          <a:prstGeom prst="roundRect">
            <a:avLst>
              <a:gd name="adj" fmla="val 6667"/>
            </a:avLst>
          </a:prstGeom>
          <a:solidFill>
            <a:srgbClr val="12352F"/>
          </a:solidFill>
          <a:ln w="6350">
            <a:solidFill>
              <a:srgbClr val="12352F"/>
            </a:solidFill>
            <a:prstDash val="solid"/>
          </a:ln>
          <a:effectLst>
            <a:outerShdw blurRad="76200" dist="19050" dir="5400000" algn="bl" rotWithShape="0">
              <a:srgbClr val="000000">
                <a:alpha val="12000"/>
              </a:srgbClr>
            </a:outerShdw>
          </a:effectLst>
        </p:spPr>
      </p:sp>
      <p:sp>
        <p:nvSpPr>
          <p:cNvPr id="6" name="Text 4"/>
          <p:cNvSpPr txBox="1"/>
          <p:nvPr/>
        </p:nvSpPr>
        <p:spPr>
          <a:xfrm>
            <a:off x="640080" y="1216152"/>
            <a:ext cx="7863840" cy="1051560"/>
          </a:xfrm>
          <a:prstGeom prst="rect">
            <a:avLst/>
          </a:prstGeom>
          <a:noFill/>
          <a:ln/>
        </p:spPr>
        <p:txBody>
          <a:bodyPr wrap="square" lIns="0" tIns="0" rIns="0" bIns="0" rtlCol="0" anchor="ctr"/>
          <a:lstStyle/>
          <a:p>
            <a:pPr marL="0" indent="0">
              <a:buNone/>
            </a:pPr>
            <a:r>
              <a:rPr lang="en-US" sz="1350" i="1" dirty="0">
                <a:solidFill>
                  <a:srgbClr val="FFFFFF"/>
                </a:solidFill>
                <a:latin typeface="Calibri" pitchFamily="34" charset="0"/>
                <a:ea typeface="Calibri" pitchFamily="34" charset="-122"/>
                <a:cs typeface="Calibri" pitchFamily="34" charset="-120"/>
              </a:rPr>
              <a:t>Agar kita dapat mengetahui dan memahami dasar lanskap digital: dua bagian dasar digital skills, yaitu perangkat keras serta perangkat lunak dan aplikasi.</a:t>
            </a:r>
            <a:endParaRPr lang="en-US" sz="1350" dirty="0"/>
          </a:p>
        </p:txBody>
      </p:sp>
      <p:sp>
        <p:nvSpPr>
          <p:cNvPr id="7" name="Shape 5"/>
          <p:cNvSpPr/>
          <p:nvPr/>
        </p:nvSpPr>
        <p:spPr>
          <a:xfrm>
            <a:off x="457200" y="2468880"/>
            <a:ext cx="2651760" cy="2194560"/>
          </a:xfrm>
          <a:prstGeom prst="roundRect">
            <a:avLst>
              <a:gd name="adj" fmla="val 3333"/>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8" name="Shape 6"/>
          <p:cNvSpPr/>
          <p:nvPr/>
        </p:nvSpPr>
        <p:spPr>
          <a:xfrm>
            <a:off x="594360" y="2606040"/>
            <a:ext cx="438912" cy="438912"/>
          </a:xfrm>
          <a:prstGeom prst="ellipse">
            <a:avLst/>
          </a:prstGeom>
          <a:solidFill>
            <a:srgbClr val="1F7A5C"/>
          </a:solidFill>
          <a:ln w="12700">
            <a:solidFill>
              <a:srgbClr val="1F7A5C"/>
            </a:solidFill>
            <a:prstDash val="solid"/>
          </a:ln>
        </p:spPr>
      </p:sp>
      <p:pic>
        <p:nvPicPr>
          <p:cNvPr id="9" name="Image 0" descr="preencoded.png"/>
          <p:cNvPicPr>
            <a:picLocks noChangeAspect="1"/>
          </p:cNvPicPr>
          <p:nvPr/>
        </p:nvPicPr>
        <p:blipFill>
          <a:blip r:embed="rId3"/>
          <a:stretch>
            <a:fillRect/>
          </a:stretch>
        </p:blipFill>
        <p:spPr>
          <a:xfrm>
            <a:off x="704088" y="2715768"/>
            <a:ext cx="219456" cy="219456"/>
          </a:xfrm>
          <a:prstGeom prst="rect">
            <a:avLst/>
          </a:prstGeom>
        </p:spPr>
      </p:pic>
      <p:sp>
        <p:nvSpPr>
          <p:cNvPr id="10" name="Text 7"/>
          <p:cNvSpPr txBox="1"/>
          <p:nvPr/>
        </p:nvSpPr>
        <p:spPr>
          <a:xfrm>
            <a:off x="1115568" y="2578608"/>
            <a:ext cx="1874520" cy="493776"/>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Pegiat &amp; pendidik</a:t>
            </a:r>
            <a:endParaRPr lang="en-US" sz="1250" dirty="0"/>
          </a:p>
        </p:txBody>
      </p:sp>
      <p:sp>
        <p:nvSpPr>
          <p:cNvPr id="11" name="Text 8"/>
          <p:cNvSpPr txBox="1"/>
          <p:nvPr/>
        </p:nvSpPr>
        <p:spPr>
          <a:xfrm>
            <a:off x="594360" y="3127248"/>
            <a:ext cx="2377440" cy="14630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Pegiat literasi dan pendidik yang fokus pada pengetahuan dasar lanskap digital.</a:t>
            </a:r>
            <a:endParaRPr lang="en-US" sz="1050" dirty="0"/>
          </a:p>
        </p:txBody>
      </p:sp>
      <p:sp>
        <p:nvSpPr>
          <p:cNvPr id="12" name="Shape 9"/>
          <p:cNvSpPr/>
          <p:nvPr/>
        </p:nvSpPr>
        <p:spPr>
          <a:xfrm>
            <a:off x="3246120" y="2468880"/>
            <a:ext cx="2651760" cy="2194560"/>
          </a:xfrm>
          <a:prstGeom prst="roundRect">
            <a:avLst>
              <a:gd name="adj" fmla="val 3333"/>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3" name="Shape 10"/>
          <p:cNvSpPr/>
          <p:nvPr/>
        </p:nvSpPr>
        <p:spPr>
          <a:xfrm>
            <a:off x="3383280" y="2606040"/>
            <a:ext cx="438912" cy="438912"/>
          </a:xfrm>
          <a:prstGeom prst="ellipse">
            <a:avLst/>
          </a:prstGeom>
          <a:solidFill>
            <a:srgbClr val="E4572E"/>
          </a:solidFill>
          <a:ln w="12700">
            <a:solidFill>
              <a:srgbClr val="E4572E"/>
            </a:solidFill>
            <a:prstDash val="solid"/>
          </a:ln>
        </p:spPr>
      </p:sp>
      <p:pic>
        <p:nvPicPr>
          <p:cNvPr id="14" name="Image 1" descr="preencoded.png"/>
          <p:cNvPicPr>
            <a:picLocks noChangeAspect="1"/>
          </p:cNvPicPr>
          <p:nvPr/>
        </p:nvPicPr>
        <p:blipFill>
          <a:blip r:embed="rId4"/>
          <a:stretch>
            <a:fillRect/>
          </a:stretch>
        </p:blipFill>
        <p:spPr>
          <a:xfrm>
            <a:off x="3493008" y="2715768"/>
            <a:ext cx="219456" cy="219456"/>
          </a:xfrm>
          <a:prstGeom prst="rect">
            <a:avLst/>
          </a:prstGeom>
        </p:spPr>
      </p:pic>
      <p:sp>
        <p:nvSpPr>
          <p:cNvPr id="15" name="Text 11"/>
          <p:cNvSpPr txBox="1"/>
          <p:nvPr/>
        </p:nvSpPr>
        <p:spPr>
          <a:xfrm>
            <a:off x="3904488" y="2578608"/>
            <a:ext cx="1874520" cy="493776"/>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Pihak yang belum familiar</a:t>
            </a:r>
            <a:endParaRPr lang="en-US" sz="1250" dirty="0"/>
          </a:p>
        </p:txBody>
      </p:sp>
      <p:sp>
        <p:nvSpPr>
          <p:cNvPr id="16" name="Text 12"/>
          <p:cNvSpPr txBox="1"/>
          <p:nvPr/>
        </p:nvSpPr>
        <p:spPr>
          <a:xfrm>
            <a:off x="3383280" y="3127248"/>
            <a:ext cx="2377440" cy="14630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Mereka yang belum akrab dengan akses dunia digital dan operasi piranti lunak serta aplikasi.</a:t>
            </a:r>
            <a:endParaRPr lang="en-US" sz="1050" dirty="0"/>
          </a:p>
        </p:txBody>
      </p:sp>
      <p:sp>
        <p:nvSpPr>
          <p:cNvPr id="17" name="Shape 13"/>
          <p:cNvSpPr/>
          <p:nvPr/>
        </p:nvSpPr>
        <p:spPr>
          <a:xfrm>
            <a:off x="6035040" y="2468880"/>
            <a:ext cx="2651760" cy="2194560"/>
          </a:xfrm>
          <a:prstGeom prst="roundRect">
            <a:avLst>
              <a:gd name="adj" fmla="val 3333"/>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8" name="Shape 14"/>
          <p:cNvSpPr/>
          <p:nvPr/>
        </p:nvSpPr>
        <p:spPr>
          <a:xfrm>
            <a:off x="6172200" y="2606040"/>
            <a:ext cx="438912" cy="438912"/>
          </a:xfrm>
          <a:prstGeom prst="ellipse">
            <a:avLst/>
          </a:prstGeom>
          <a:solidFill>
            <a:srgbClr val="1F7A5C"/>
          </a:solidFill>
          <a:ln w="12700">
            <a:solidFill>
              <a:srgbClr val="1F7A5C"/>
            </a:solidFill>
            <a:prstDash val="solid"/>
          </a:ln>
        </p:spPr>
      </p:sp>
      <p:pic>
        <p:nvPicPr>
          <p:cNvPr id="19" name="Image 2" descr="preencoded.png"/>
          <p:cNvPicPr>
            <a:picLocks noChangeAspect="1"/>
          </p:cNvPicPr>
          <p:nvPr/>
        </p:nvPicPr>
        <p:blipFill>
          <a:blip r:embed="rId5"/>
          <a:stretch>
            <a:fillRect/>
          </a:stretch>
        </p:blipFill>
        <p:spPr>
          <a:xfrm>
            <a:off x="6281928" y="2715768"/>
            <a:ext cx="219456" cy="219456"/>
          </a:xfrm>
          <a:prstGeom prst="rect">
            <a:avLst/>
          </a:prstGeom>
        </p:spPr>
      </p:pic>
      <p:sp>
        <p:nvSpPr>
          <p:cNvPr id="20" name="Text 15"/>
          <p:cNvSpPr txBox="1"/>
          <p:nvPr/>
        </p:nvSpPr>
        <p:spPr>
          <a:xfrm>
            <a:off x="6693408" y="2578608"/>
            <a:ext cx="1874520" cy="493776"/>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Evaluasi diri</a:t>
            </a:r>
            <a:endParaRPr lang="en-US" sz="1250" dirty="0"/>
          </a:p>
        </p:txBody>
      </p:sp>
      <p:sp>
        <p:nvSpPr>
          <p:cNvPr id="21" name="Text 16"/>
          <p:cNvSpPr txBox="1"/>
          <p:nvPr/>
        </p:nvSpPr>
        <p:spPr>
          <a:xfrm>
            <a:off x="6172200" y="3127248"/>
            <a:ext cx="2377440" cy="14630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Pertanyaan kognitif, afektif, dan konatif untuk mengukur pemahaman yang sudah dipelajari.</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KERAS &amp; LUNAK</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Dua Sisi yang Saling Membutuhkan</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7</a:t>
            </a:r>
            <a:endParaRPr lang="en-US" sz="900" dirty="0"/>
          </a:p>
        </p:txBody>
      </p:sp>
      <p:sp>
        <p:nvSpPr>
          <p:cNvPr id="5" name="Shape 3"/>
          <p:cNvSpPr/>
          <p:nvPr/>
        </p:nvSpPr>
        <p:spPr>
          <a:xfrm>
            <a:off x="457200" y="1188720"/>
            <a:ext cx="3657600" cy="2011680"/>
          </a:xfrm>
          <a:prstGeom prst="roundRect">
            <a:avLst>
              <a:gd name="adj" fmla="val 363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298448"/>
            <a:ext cx="548640" cy="548640"/>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31520" y="1435608"/>
            <a:ext cx="274320" cy="274320"/>
          </a:xfrm>
          <a:prstGeom prst="rect">
            <a:avLst/>
          </a:prstGeom>
        </p:spPr>
      </p:pic>
      <p:sp>
        <p:nvSpPr>
          <p:cNvPr id="8" name="Text 5"/>
          <p:cNvSpPr txBox="1"/>
          <p:nvPr/>
        </p:nvSpPr>
        <p:spPr>
          <a:xfrm>
            <a:off x="1280160" y="1298448"/>
            <a:ext cx="2743200" cy="548640"/>
          </a:xfrm>
          <a:prstGeom prst="rect">
            <a:avLst/>
          </a:prstGeom>
          <a:noFill/>
          <a:ln/>
        </p:spPr>
        <p:txBody>
          <a:bodyPr wrap="square" lIns="0" tIns="0" rIns="0" bIns="0" rtlCol="0" anchor="ctr"/>
          <a:lstStyle/>
          <a:p>
            <a:pPr marL="0" indent="0">
              <a:buNone/>
            </a:pPr>
            <a:r>
              <a:rPr lang="en-US" sz="1500" b="1" dirty="0">
                <a:solidFill>
                  <a:srgbClr val="12352F"/>
                </a:solidFill>
                <a:latin typeface="Cambria" pitchFamily="34" charset="0"/>
                <a:ea typeface="Cambria" pitchFamily="34" charset="-122"/>
                <a:cs typeface="Cambria" pitchFamily="34" charset="-120"/>
              </a:rPr>
              <a:t>Perangkat keras</a:t>
            </a:r>
            <a:endParaRPr lang="en-US" sz="1500" dirty="0"/>
          </a:p>
        </p:txBody>
      </p:sp>
      <p:sp>
        <p:nvSpPr>
          <p:cNvPr id="9" name="Text 6"/>
          <p:cNvSpPr txBox="1"/>
          <p:nvPr/>
        </p:nvSpPr>
        <p:spPr>
          <a:xfrm>
            <a:off x="640080" y="2011680"/>
            <a:ext cx="3291840" cy="1097280"/>
          </a:xfrm>
          <a:prstGeom prst="rect">
            <a:avLst/>
          </a:prstGeom>
          <a:noFill/>
          <a:ln/>
        </p:spPr>
        <p:txBody>
          <a:bodyPr wrap="square" lIns="0" tIns="0" rIns="0" bIns="0" rtlCol="0" anchor="t"/>
          <a:lstStyle/>
          <a:p>
            <a:pPr marL="0" indent="0">
              <a:buNone/>
            </a:pPr>
            <a:r>
              <a:rPr lang="en-US" sz="1200" dirty="0">
                <a:solidFill>
                  <a:srgbClr val="1F2E2A"/>
                </a:solidFill>
                <a:latin typeface="Calibri" pitchFamily="34" charset="0"/>
                <a:ea typeface="Calibri" pitchFamily="34" charset="-122"/>
                <a:cs typeface="Calibri" pitchFamily="34" charset="-120"/>
              </a:rPr>
              <a:t>Komponen fisik untuk mengakses dunia digital.</a:t>
            </a:r>
            <a:endParaRPr lang="en-US" sz="1200" dirty="0"/>
          </a:p>
        </p:txBody>
      </p:sp>
      <p:sp>
        <p:nvSpPr>
          <p:cNvPr id="10" name="Shape 7"/>
          <p:cNvSpPr/>
          <p:nvPr/>
        </p:nvSpPr>
        <p:spPr>
          <a:xfrm>
            <a:off x="5029200" y="1188720"/>
            <a:ext cx="3657600" cy="2011680"/>
          </a:xfrm>
          <a:prstGeom prst="roundRect">
            <a:avLst>
              <a:gd name="adj" fmla="val 363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5166360" y="1298448"/>
            <a:ext cx="548640" cy="548640"/>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5303520" y="1435608"/>
            <a:ext cx="274320" cy="274320"/>
          </a:xfrm>
          <a:prstGeom prst="rect">
            <a:avLst/>
          </a:prstGeom>
        </p:spPr>
      </p:pic>
      <p:sp>
        <p:nvSpPr>
          <p:cNvPr id="13" name="Text 9"/>
          <p:cNvSpPr txBox="1"/>
          <p:nvPr/>
        </p:nvSpPr>
        <p:spPr>
          <a:xfrm>
            <a:off x="5852160" y="1298448"/>
            <a:ext cx="2743200" cy="548640"/>
          </a:xfrm>
          <a:prstGeom prst="rect">
            <a:avLst/>
          </a:prstGeom>
          <a:noFill/>
          <a:ln/>
        </p:spPr>
        <p:txBody>
          <a:bodyPr wrap="square" lIns="0" tIns="0" rIns="0" bIns="0" rtlCol="0" anchor="ctr"/>
          <a:lstStyle/>
          <a:p>
            <a:pPr marL="0" indent="0">
              <a:buNone/>
            </a:pPr>
            <a:r>
              <a:rPr lang="en-US" sz="1500" b="1" dirty="0">
                <a:solidFill>
                  <a:srgbClr val="12352F"/>
                </a:solidFill>
                <a:latin typeface="Cambria" pitchFamily="34" charset="0"/>
                <a:ea typeface="Cambria" pitchFamily="34" charset="-122"/>
                <a:cs typeface="Cambria" pitchFamily="34" charset="-120"/>
              </a:rPr>
              <a:t>Perangkat lunak</a:t>
            </a:r>
            <a:endParaRPr lang="en-US" sz="1500" dirty="0"/>
          </a:p>
        </p:txBody>
      </p:sp>
      <p:sp>
        <p:nvSpPr>
          <p:cNvPr id="14" name="Text 10"/>
          <p:cNvSpPr txBox="1"/>
          <p:nvPr/>
        </p:nvSpPr>
        <p:spPr>
          <a:xfrm>
            <a:off x="5212080" y="2011680"/>
            <a:ext cx="3291840" cy="1097280"/>
          </a:xfrm>
          <a:prstGeom prst="rect">
            <a:avLst/>
          </a:prstGeom>
          <a:noFill/>
          <a:ln/>
        </p:spPr>
        <p:txBody>
          <a:bodyPr wrap="square" lIns="0" tIns="0" rIns="0" bIns="0" rtlCol="0" anchor="t"/>
          <a:lstStyle/>
          <a:p>
            <a:pPr marL="0" indent="0">
              <a:buNone/>
            </a:pPr>
            <a:r>
              <a:rPr lang="en-US" sz="1200" dirty="0">
                <a:solidFill>
                  <a:srgbClr val="1F2E2A"/>
                </a:solidFill>
                <a:latin typeface="Calibri" pitchFamily="34" charset="0"/>
                <a:ea typeface="Calibri" pitchFamily="34" charset="-122"/>
                <a:cs typeface="Calibri" pitchFamily="34" charset="-120"/>
              </a:rPr>
              <a:t>Sistem operasi dan aplikasi yang membuat perangkat keras bekerja.</a:t>
            </a:r>
            <a:endParaRPr lang="en-US" sz="1200" dirty="0"/>
          </a:p>
        </p:txBody>
      </p:sp>
      <p:sp>
        <p:nvSpPr>
          <p:cNvPr id="15" name="Shape 11"/>
          <p:cNvSpPr/>
          <p:nvPr/>
        </p:nvSpPr>
        <p:spPr>
          <a:xfrm>
            <a:off x="4206240" y="1828800"/>
            <a:ext cx="731520" cy="731520"/>
          </a:xfrm>
          <a:prstGeom prst="ellipse">
            <a:avLst/>
          </a:prstGeom>
          <a:solidFill>
            <a:srgbClr val="12352F"/>
          </a:solidFill>
          <a:ln w="12700">
            <a:solidFill>
              <a:srgbClr val="12352F"/>
            </a:solidFill>
            <a:prstDash val="solid"/>
          </a:ln>
        </p:spPr>
      </p:sp>
      <p:pic>
        <p:nvPicPr>
          <p:cNvPr id="16" name="Image 2" descr="preencoded.png"/>
          <p:cNvPicPr>
            <a:picLocks noChangeAspect="1"/>
          </p:cNvPicPr>
          <p:nvPr/>
        </p:nvPicPr>
        <p:blipFill>
          <a:blip r:embed="rId5"/>
          <a:stretch>
            <a:fillRect/>
          </a:stretch>
        </p:blipFill>
        <p:spPr>
          <a:xfrm>
            <a:off x="4389120" y="2011680"/>
            <a:ext cx="365760" cy="365760"/>
          </a:xfrm>
          <a:prstGeom prst="rect">
            <a:avLst/>
          </a:prstGeom>
        </p:spPr>
      </p:pic>
      <p:sp>
        <p:nvSpPr>
          <p:cNvPr id="17" name="Shape 12"/>
          <p:cNvSpPr/>
          <p:nvPr/>
        </p:nvSpPr>
        <p:spPr>
          <a:xfrm>
            <a:off x="457200" y="3383280"/>
            <a:ext cx="8229600" cy="1280160"/>
          </a:xfrm>
          <a:prstGeom prst="roundRect">
            <a:avLst>
              <a:gd name="adj" fmla="val 5714"/>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18" name="Text 13"/>
          <p:cNvSpPr txBox="1"/>
          <p:nvPr/>
        </p:nvSpPr>
        <p:spPr>
          <a:xfrm>
            <a:off x="640080" y="3401568"/>
            <a:ext cx="7863840" cy="1243584"/>
          </a:xfrm>
          <a:prstGeom prst="rect">
            <a:avLst/>
          </a:prstGeom>
          <a:noFill/>
          <a:ln/>
        </p:spPr>
        <p:txBody>
          <a:bodyPr wrap="square" lIns="0" tIns="0" rIns="0" bIns="0" rtlCol="0" anchor="ctr"/>
          <a:lstStyle/>
          <a:p>
            <a:pPr marL="0" indent="0">
              <a:buNone/>
            </a:pPr>
            <a:r>
              <a:rPr lang="en-US" sz="1200" dirty="0">
                <a:solidFill>
                  <a:srgbClr val="12352F"/>
                </a:solidFill>
                <a:latin typeface="Calibri" pitchFamily="34" charset="0"/>
                <a:ea typeface="Calibri" pitchFamily="34" charset="-122"/>
                <a:cs typeface="Calibri" pitchFamily="34" charset="-120"/>
              </a:rPr>
              <a:t>Kita tidak bisa mengakses dunia digital tanpa keduanya. Karena itu kita perlu memahami fungsi perangkat keras dan perangkat lunak yang digunakan. Komputer pribadi adalah komputer yang didesain untuk penggunaan individu (Wempen, 2015), seperti di rumah, sekolah, atau kafe internet.</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KERAS</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Lima Kategori Mesin Komputer</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8</a:t>
            </a:r>
            <a:endParaRPr lang="en-US" sz="900" dirty="0"/>
          </a:p>
        </p:txBody>
      </p:sp>
      <p:sp>
        <p:nvSpPr>
          <p:cNvPr id="5" name="Shape 3"/>
          <p:cNvSpPr/>
          <p:nvPr/>
        </p:nvSpPr>
        <p:spPr>
          <a:xfrm>
            <a:off x="457200" y="1234440"/>
            <a:ext cx="1554480" cy="292608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914400" y="1417320"/>
            <a:ext cx="640080" cy="640080"/>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1074420" y="1577340"/>
            <a:ext cx="320040" cy="320040"/>
          </a:xfrm>
          <a:prstGeom prst="rect">
            <a:avLst/>
          </a:prstGeom>
        </p:spPr>
      </p:pic>
      <p:sp>
        <p:nvSpPr>
          <p:cNvPr id="8" name="Text 5"/>
          <p:cNvSpPr txBox="1"/>
          <p:nvPr/>
        </p:nvSpPr>
        <p:spPr>
          <a:xfrm>
            <a:off x="530352" y="2194560"/>
            <a:ext cx="1408176" cy="548640"/>
          </a:xfrm>
          <a:prstGeom prst="rect">
            <a:avLst/>
          </a:prstGeom>
          <a:noFill/>
          <a:ln/>
        </p:spPr>
        <p:txBody>
          <a:bodyPr wrap="square" lIns="0" tIns="0" rIns="0" bIns="0" rtlCol="0" anchor="ctr"/>
          <a:lstStyle/>
          <a:p>
            <a:pPr marL="0" indent="0" algn="ctr">
              <a:buNone/>
            </a:pPr>
            <a:r>
              <a:rPr lang="en-US" sz="1250" b="1" dirty="0">
                <a:solidFill>
                  <a:srgbClr val="12352F"/>
                </a:solidFill>
                <a:latin typeface="Calibri" pitchFamily="34" charset="0"/>
                <a:ea typeface="Calibri" pitchFamily="34" charset="-122"/>
                <a:cs typeface="Calibri" pitchFamily="34" charset="-120"/>
              </a:rPr>
              <a:t>Komputer desktop</a:t>
            </a:r>
            <a:endParaRPr lang="en-US" sz="1250" dirty="0"/>
          </a:p>
        </p:txBody>
      </p:sp>
      <p:sp>
        <p:nvSpPr>
          <p:cNvPr id="9" name="Text 6"/>
          <p:cNvSpPr txBox="1"/>
          <p:nvPr/>
        </p:nvSpPr>
        <p:spPr>
          <a:xfrm>
            <a:off x="566928" y="2788920"/>
            <a:ext cx="1335024" cy="1280160"/>
          </a:xfrm>
          <a:prstGeom prst="rect">
            <a:avLst/>
          </a:prstGeom>
          <a:noFill/>
          <a:ln/>
        </p:spPr>
        <p:txBody>
          <a:bodyPr wrap="square" lIns="0" tIns="0" rIns="0" bIns="0" rtlCol="0" anchor="t"/>
          <a:lstStyle/>
          <a:p>
            <a:pPr marL="0" indent="0" algn="ctr">
              <a:buNone/>
            </a:pPr>
            <a:r>
              <a:rPr lang="en-US" sz="1050" dirty="0">
                <a:solidFill>
                  <a:srgbClr val="1F2E2A"/>
                </a:solidFill>
                <a:latin typeface="Calibri" pitchFamily="34" charset="0"/>
                <a:ea typeface="Calibri" pitchFamily="34" charset="-122"/>
                <a:cs typeface="Calibri" pitchFamily="34" charset="-120"/>
              </a:rPr>
              <a:t>Diletakkan di meja, jarang dipindah</a:t>
            </a:r>
            <a:endParaRPr lang="en-US" sz="1050" dirty="0"/>
          </a:p>
        </p:txBody>
      </p:sp>
      <p:sp>
        <p:nvSpPr>
          <p:cNvPr id="10" name="Shape 7"/>
          <p:cNvSpPr/>
          <p:nvPr/>
        </p:nvSpPr>
        <p:spPr>
          <a:xfrm>
            <a:off x="2130552" y="1234440"/>
            <a:ext cx="1554480" cy="292608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2587752" y="1417320"/>
            <a:ext cx="640080" cy="640080"/>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2747772" y="1577340"/>
            <a:ext cx="320040" cy="320040"/>
          </a:xfrm>
          <a:prstGeom prst="rect">
            <a:avLst/>
          </a:prstGeom>
        </p:spPr>
      </p:pic>
      <p:sp>
        <p:nvSpPr>
          <p:cNvPr id="13" name="Text 9"/>
          <p:cNvSpPr txBox="1"/>
          <p:nvPr/>
        </p:nvSpPr>
        <p:spPr>
          <a:xfrm>
            <a:off x="2203704" y="2194560"/>
            <a:ext cx="1408176" cy="548640"/>
          </a:xfrm>
          <a:prstGeom prst="rect">
            <a:avLst/>
          </a:prstGeom>
          <a:noFill/>
          <a:ln/>
        </p:spPr>
        <p:txBody>
          <a:bodyPr wrap="square" lIns="0" tIns="0" rIns="0" bIns="0" rtlCol="0" anchor="ctr"/>
          <a:lstStyle/>
          <a:p>
            <a:pPr marL="0" indent="0" algn="ctr">
              <a:buNone/>
            </a:pPr>
            <a:r>
              <a:rPr lang="en-US" sz="1250" b="1" dirty="0">
                <a:solidFill>
                  <a:srgbClr val="12352F"/>
                </a:solidFill>
                <a:latin typeface="Calibri" pitchFamily="34" charset="0"/>
                <a:ea typeface="Calibri" pitchFamily="34" charset="-122"/>
                <a:cs typeface="Calibri" pitchFamily="34" charset="-120"/>
              </a:rPr>
              <a:t>Notebook</a:t>
            </a:r>
            <a:endParaRPr lang="en-US" sz="1250" dirty="0"/>
          </a:p>
        </p:txBody>
      </p:sp>
      <p:sp>
        <p:nvSpPr>
          <p:cNvPr id="14" name="Text 10"/>
          <p:cNvSpPr txBox="1"/>
          <p:nvPr/>
        </p:nvSpPr>
        <p:spPr>
          <a:xfrm>
            <a:off x="2240280" y="2788920"/>
            <a:ext cx="1335024" cy="1280160"/>
          </a:xfrm>
          <a:prstGeom prst="rect">
            <a:avLst/>
          </a:prstGeom>
          <a:noFill/>
          <a:ln/>
        </p:spPr>
        <p:txBody>
          <a:bodyPr wrap="square" lIns="0" tIns="0" rIns="0" bIns="0" rtlCol="0" anchor="t"/>
          <a:lstStyle/>
          <a:p>
            <a:pPr marL="0" indent="0" algn="ctr">
              <a:buNone/>
            </a:pPr>
            <a:r>
              <a:rPr lang="en-US" sz="1050" dirty="0">
                <a:solidFill>
                  <a:srgbClr val="1F2E2A"/>
                </a:solidFill>
                <a:latin typeface="Calibri" pitchFamily="34" charset="0"/>
                <a:ea typeface="Calibri" pitchFamily="34" charset="-122"/>
                <a:cs typeface="Calibri" pitchFamily="34" charset="-120"/>
              </a:rPr>
              <a:t>Laptop yang bisa dilipat, mudah dibawa</a:t>
            </a:r>
            <a:endParaRPr lang="en-US" sz="1050" dirty="0"/>
          </a:p>
        </p:txBody>
      </p:sp>
      <p:sp>
        <p:nvSpPr>
          <p:cNvPr id="15" name="Shape 11"/>
          <p:cNvSpPr/>
          <p:nvPr/>
        </p:nvSpPr>
        <p:spPr>
          <a:xfrm>
            <a:off x="3803904" y="1234440"/>
            <a:ext cx="1554480" cy="292608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6" name="Shape 12"/>
          <p:cNvSpPr/>
          <p:nvPr/>
        </p:nvSpPr>
        <p:spPr>
          <a:xfrm>
            <a:off x="4261104" y="1417320"/>
            <a:ext cx="640080" cy="640080"/>
          </a:xfrm>
          <a:prstGeom prst="ellipse">
            <a:avLst/>
          </a:prstGeom>
          <a:solidFill>
            <a:srgbClr val="1F7A5C"/>
          </a:solidFill>
          <a:ln w="12700">
            <a:solidFill>
              <a:srgbClr val="1F7A5C"/>
            </a:solidFill>
            <a:prstDash val="solid"/>
          </a:ln>
        </p:spPr>
      </p:sp>
      <p:pic>
        <p:nvPicPr>
          <p:cNvPr id="17" name="Image 2" descr="preencoded.png"/>
          <p:cNvPicPr>
            <a:picLocks noChangeAspect="1"/>
          </p:cNvPicPr>
          <p:nvPr/>
        </p:nvPicPr>
        <p:blipFill>
          <a:blip r:embed="rId4"/>
          <a:stretch>
            <a:fillRect/>
          </a:stretch>
        </p:blipFill>
        <p:spPr>
          <a:xfrm>
            <a:off x="4421124" y="1577340"/>
            <a:ext cx="320040" cy="320040"/>
          </a:xfrm>
          <a:prstGeom prst="rect">
            <a:avLst/>
          </a:prstGeom>
        </p:spPr>
      </p:pic>
      <p:sp>
        <p:nvSpPr>
          <p:cNvPr id="18" name="Text 13"/>
          <p:cNvSpPr txBox="1"/>
          <p:nvPr/>
        </p:nvSpPr>
        <p:spPr>
          <a:xfrm>
            <a:off x="3877056" y="2194560"/>
            <a:ext cx="1408176" cy="548640"/>
          </a:xfrm>
          <a:prstGeom prst="rect">
            <a:avLst/>
          </a:prstGeom>
          <a:noFill/>
          <a:ln/>
        </p:spPr>
        <p:txBody>
          <a:bodyPr wrap="square" lIns="0" tIns="0" rIns="0" bIns="0" rtlCol="0" anchor="ctr"/>
          <a:lstStyle/>
          <a:p>
            <a:pPr marL="0" indent="0" algn="ctr">
              <a:buNone/>
            </a:pPr>
            <a:r>
              <a:rPr lang="en-US" sz="1250" b="1" dirty="0">
                <a:solidFill>
                  <a:srgbClr val="12352F"/>
                </a:solidFill>
                <a:latin typeface="Calibri" pitchFamily="34" charset="0"/>
                <a:ea typeface="Calibri" pitchFamily="34" charset="-122"/>
                <a:cs typeface="Calibri" pitchFamily="34" charset="-120"/>
              </a:rPr>
              <a:t>Netbook</a:t>
            </a:r>
            <a:endParaRPr lang="en-US" sz="1250" dirty="0"/>
          </a:p>
        </p:txBody>
      </p:sp>
      <p:sp>
        <p:nvSpPr>
          <p:cNvPr id="19" name="Text 14"/>
          <p:cNvSpPr txBox="1"/>
          <p:nvPr/>
        </p:nvSpPr>
        <p:spPr>
          <a:xfrm>
            <a:off x="3913632" y="2788920"/>
            <a:ext cx="1335024" cy="1280160"/>
          </a:xfrm>
          <a:prstGeom prst="rect">
            <a:avLst/>
          </a:prstGeom>
          <a:noFill/>
          <a:ln/>
        </p:spPr>
        <p:txBody>
          <a:bodyPr wrap="square" lIns="0" tIns="0" rIns="0" bIns="0" rtlCol="0" anchor="t"/>
          <a:lstStyle/>
          <a:p>
            <a:pPr marL="0" indent="0" algn="ctr">
              <a:buNone/>
            </a:pPr>
            <a:r>
              <a:rPr lang="en-US" sz="1050" dirty="0">
                <a:solidFill>
                  <a:srgbClr val="1F2E2A"/>
                </a:solidFill>
                <a:latin typeface="Calibri" pitchFamily="34" charset="0"/>
                <a:ea typeface="Calibri" pitchFamily="34" charset="-122"/>
                <a:cs typeface="Calibri" pitchFamily="34" charset="-120"/>
              </a:rPr>
              <a:t>Internet notebook: kecil dan terjangkau</a:t>
            </a:r>
            <a:endParaRPr lang="en-US" sz="1050" dirty="0"/>
          </a:p>
        </p:txBody>
      </p:sp>
      <p:sp>
        <p:nvSpPr>
          <p:cNvPr id="20" name="Shape 15"/>
          <p:cNvSpPr/>
          <p:nvPr/>
        </p:nvSpPr>
        <p:spPr>
          <a:xfrm>
            <a:off x="5477256" y="1234440"/>
            <a:ext cx="1554480" cy="292608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1" name="Shape 16"/>
          <p:cNvSpPr/>
          <p:nvPr/>
        </p:nvSpPr>
        <p:spPr>
          <a:xfrm>
            <a:off x="5934456" y="1417320"/>
            <a:ext cx="640080" cy="640080"/>
          </a:xfrm>
          <a:prstGeom prst="ellipse">
            <a:avLst/>
          </a:prstGeom>
          <a:solidFill>
            <a:srgbClr val="E4572E"/>
          </a:solidFill>
          <a:ln w="12700">
            <a:solidFill>
              <a:srgbClr val="E4572E"/>
            </a:solidFill>
            <a:prstDash val="solid"/>
          </a:ln>
        </p:spPr>
      </p:sp>
      <p:pic>
        <p:nvPicPr>
          <p:cNvPr id="22" name="Image 3" descr="preencoded.png"/>
          <p:cNvPicPr>
            <a:picLocks noChangeAspect="1"/>
          </p:cNvPicPr>
          <p:nvPr/>
        </p:nvPicPr>
        <p:blipFill>
          <a:blip r:embed="rId5"/>
          <a:stretch>
            <a:fillRect/>
          </a:stretch>
        </p:blipFill>
        <p:spPr>
          <a:xfrm>
            <a:off x="6094476" y="1577340"/>
            <a:ext cx="320040" cy="320040"/>
          </a:xfrm>
          <a:prstGeom prst="rect">
            <a:avLst/>
          </a:prstGeom>
        </p:spPr>
      </p:pic>
      <p:sp>
        <p:nvSpPr>
          <p:cNvPr id="23" name="Text 17"/>
          <p:cNvSpPr txBox="1"/>
          <p:nvPr/>
        </p:nvSpPr>
        <p:spPr>
          <a:xfrm>
            <a:off x="5550408" y="2194560"/>
            <a:ext cx="1408176" cy="548640"/>
          </a:xfrm>
          <a:prstGeom prst="rect">
            <a:avLst/>
          </a:prstGeom>
          <a:noFill/>
          <a:ln/>
        </p:spPr>
        <p:txBody>
          <a:bodyPr wrap="square" lIns="0" tIns="0" rIns="0" bIns="0" rtlCol="0" anchor="ctr"/>
          <a:lstStyle/>
          <a:p>
            <a:pPr marL="0" indent="0" algn="ctr">
              <a:buNone/>
            </a:pPr>
            <a:r>
              <a:rPr lang="en-US" sz="1250" b="1" dirty="0">
                <a:solidFill>
                  <a:srgbClr val="12352F"/>
                </a:solidFill>
                <a:latin typeface="Calibri" pitchFamily="34" charset="0"/>
                <a:ea typeface="Calibri" pitchFamily="34" charset="-122"/>
                <a:cs typeface="Calibri" pitchFamily="34" charset="-120"/>
              </a:rPr>
              <a:t>Tablet</a:t>
            </a:r>
            <a:endParaRPr lang="en-US" sz="1250" dirty="0"/>
          </a:p>
        </p:txBody>
      </p:sp>
      <p:sp>
        <p:nvSpPr>
          <p:cNvPr id="24" name="Text 18"/>
          <p:cNvSpPr txBox="1"/>
          <p:nvPr/>
        </p:nvSpPr>
        <p:spPr>
          <a:xfrm>
            <a:off x="5586984" y="2788920"/>
            <a:ext cx="1335024" cy="1280160"/>
          </a:xfrm>
          <a:prstGeom prst="rect">
            <a:avLst/>
          </a:prstGeom>
          <a:noFill/>
          <a:ln/>
        </p:spPr>
        <p:txBody>
          <a:bodyPr wrap="square" lIns="0" tIns="0" rIns="0" bIns="0" rtlCol="0" anchor="t"/>
          <a:lstStyle/>
          <a:p>
            <a:pPr marL="0" indent="0" algn="ctr">
              <a:buNone/>
            </a:pPr>
            <a:r>
              <a:rPr lang="en-US" sz="1050" dirty="0">
                <a:solidFill>
                  <a:srgbClr val="1F2E2A"/>
                </a:solidFill>
                <a:latin typeface="Calibri" pitchFamily="34" charset="0"/>
                <a:ea typeface="Calibri" pitchFamily="34" charset="-122"/>
                <a:cs typeface="Calibri" pitchFamily="34" charset="-120"/>
              </a:rPr>
              <a:t>Portabel berlayar sentuh tanpa keyboard fisik</a:t>
            </a:r>
            <a:endParaRPr lang="en-US" sz="1050" dirty="0"/>
          </a:p>
        </p:txBody>
      </p:sp>
      <p:sp>
        <p:nvSpPr>
          <p:cNvPr id="25" name="Shape 19"/>
          <p:cNvSpPr/>
          <p:nvPr/>
        </p:nvSpPr>
        <p:spPr>
          <a:xfrm>
            <a:off x="7150608" y="1234440"/>
            <a:ext cx="1554480" cy="292608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6" name="Shape 20"/>
          <p:cNvSpPr/>
          <p:nvPr/>
        </p:nvSpPr>
        <p:spPr>
          <a:xfrm>
            <a:off x="7607808" y="1417320"/>
            <a:ext cx="640080" cy="640080"/>
          </a:xfrm>
          <a:prstGeom prst="ellipse">
            <a:avLst/>
          </a:prstGeom>
          <a:solidFill>
            <a:srgbClr val="1F7A5C"/>
          </a:solidFill>
          <a:ln w="12700">
            <a:solidFill>
              <a:srgbClr val="1F7A5C"/>
            </a:solidFill>
            <a:prstDash val="solid"/>
          </a:ln>
        </p:spPr>
      </p:sp>
      <p:pic>
        <p:nvPicPr>
          <p:cNvPr id="27" name="Image 4" descr="preencoded.png"/>
          <p:cNvPicPr>
            <a:picLocks noChangeAspect="1"/>
          </p:cNvPicPr>
          <p:nvPr/>
        </p:nvPicPr>
        <p:blipFill>
          <a:blip r:embed="rId6"/>
          <a:stretch>
            <a:fillRect/>
          </a:stretch>
        </p:blipFill>
        <p:spPr>
          <a:xfrm>
            <a:off x="7767828" y="1577340"/>
            <a:ext cx="320040" cy="320040"/>
          </a:xfrm>
          <a:prstGeom prst="rect">
            <a:avLst/>
          </a:prstGeom>
        </p:spPr>
      </p:pic>
      <p:sp>
        <p:nvSpPr>
          <p:cNvPr id="28" name="Text 21"/>
          <p:cNvSpPr txBox="1"/>
          <p:nvPr/>
        </p:nvSpPr>
        <p:spPr>
          <a:xfrm>
            <a:off x="7223760" y="2194560"/>
            <a:ext cx="1408176" cy="548640"/>
          </a:xfrm>
          <a:prstGeom prst="rect">
            <a:avLst/>
          </a:prstGeom>
          <a:noFill/>
          <a:ln/>
        </p:spPr>
        <p:txBody>
          <a:bodyPr wrap="square" lIns="0" tIns="0" rIns="0" bIns="0" rtlCol="0" anchor="ctr"/>
          <a:lstStyle/>
          <a:p>
            <a:pPr marL="0" indent="0" algn="ctr">
              <a:buNone/>
            </a:pPr>
            <a:r>
              <a:rPr lang="en-US" sz="1250" b="1" dirty="0">
                <a:solidFill>
                  <a:srgbClr val="12352F"/>
                </a:solidFill>
                <a:latin typeface="Calibri" pitchFamily="34" charset="0"/>
                <a:ea typeface="Calibri" pitchFamily="34" charset="-122"/>
                <a:cs typeface="Calibri" pitchFamily="34" charset="-120"/>
              </a:rPr>
              <a:t>Telepon pintar</a:t>
            </a:r>
            <a:endParaRPr lang="en-US" sz="1250" dirty="0"/>
          </a:p>
        </p:txBody>
      </p:sp>
      <p:sp>
        <p:nvSpPr>
          <p:cNvPr id="29" name="Text 22"/>
          <p:cNvSpPr txBox="1"/>
          <p:nvPr/>
        </p:nvSpPr>
        <p:spPr>
          <a:xfrm>
            <a:off x="7260336" y="2788920"/>
            <a:ext cx="1335024" cy="1280160"/>
          </a:xfrm>
          <a:prstGeom prst="rect">
            <a:avLst/>
          </a:prstGeom>
          <a:noFill/>
          <a:ln/>
        </p:spPr>
        <p:txBody>
          <a:bodyPr wrap="square" lIns="0" tIns="0" rIns="0" bIns="0" rtlCol="0" anchor="t"/>
          <a:lstStyle/>
          <a:p>
            <a:pPr marL="0" indent="0" algn="ctr">
              <a:buNone/>
            </a:pPr>
            <a:r>
              <a:rPr lang="en-US" sz="1050" dirty="0">
                <a:solidFill>
                  <a:srgbClr val="1F2E2A"/>
                </a:solidFill>
                <a:latin typeface="Calibri" pitchFamily="34" charset="0"/>
                <a:ea typeface="Calibri" pitchFamily="34" charset="-122"/>
                <a:cs typeface="Calibri" pitchFamily="34" charset="-120"/>
              </a:rPr>
              <a:t>Telepon dengan aplikasi dan akses internet</a:t>
            </a:r>
            <a:endParaRPr lang="en-US" sz="1050" dirty="0"/>
          </a:p>
        </p:txBody>
      </p:sp>
      <p:sp>
        <p:nvSpPr>
          <p:cNvPr id="30" name="Text 23"/>
          <p:cNvSpPr txBox="1"/>
          <p:nvPr/>
        </p:nvSpPr>
        <p:spPr>
          <a:xfrm>
            <a:off x="457200" y="4389120"/>
            <a:ext cx="8229600" cy="274320"/>
          </a:xfrm>
          <a:prstGeom prst="rect">
            <a:avLst/>
          </a:prstGeom>
          <a:noFill/>
          <a:ln/>
        </p:spPr>
        <p:txBody>
          <a:bodyPr wrap="square" lIns="0" tIns="0" rIns="0" bIns="0" rtlCol="0" anchor="ctr"/>
          <a:lstStyle/>
          <a:p>
            <a:pPr marL="0" indent="0" algn="ctr">
              <a:buNone/>
            </a:pPr>
            <a:r>
              <a:rPr lang="en-US" sz="950" i="1" dirty="0">
                <a:solidFill>
                  <a:srgbClr val="5B6B66"/>
                </a:solidFill>
                <a:latin typeface="Calibri" pitchFamily="34" charset="0"/>
                <a:ea typeface="Calibri" pitchFamily="34" charset="-122"/>
                <a:cs typeface="Calibri" pitchFamily="34" charset="-120"/>
              </a:rPr>
              <a:t>Bagan II.1 — Kategori mesin komputer (Wempen, 2015)</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KERAS · KOMPUTER DESKTOP</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Komputer Desktop</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9</a:t>
            </a:r>
            <a:endParaRPr lang="en-US" sz="900" dirty="0"/>
          </a:p>
        </p:txBody>
      </p:sp>
      <p:sp>
        <p:nvSpPr>
          <p:cNvPr id="5" name="Shape 3"/>
          <p:cNvSpPr/>
          <p:nvPr/>
        </p:nvSpPr>
        <p:spPr>
          <a:xfrm>
            <a:off x="457200" y="1280160"/>
            <a:ext cx="1188720" cy="1188720"/>
          </a:xfrm>
          <a:prstGeom prst="ellipse">
            <a:avLst/>
          </a:prstGeom>
          <a:solidFill>
            <a:srgbClr val="1F7A5C"/>
          </a:solidFill>
          <a:ln w="12700">
            <a:solidFill>
              <a:srgbClr val="1F7A5C"/>
            </a:solidFill>
            <a:prstDash val="solid"/>
          </a:ln>
        </p:spPr>
      </p:sp>
      <p:pic>
        <p:nvPicPr>
          <p:cNvPr id="6" name="Image 0" descr="preencoded.png"/>
          <p:cNvPicPr>
            <a:picLocks noChangeAspect="1"/>
          </p:cNvPicPr>
          <p:nvPr/>
        </p:nvPicPr>
        <p:blipFill>
          <a:blip r:embed="rId3"/>
          <a:stretch>
            <a:fillRect/>
          </a:stretch>
        </p:blipFill>
        <p:spPr>
          <a:xfrm>
            <a:off x="754380" y="1577340"/>
            <a:ext cx="594360" cy="594360"/>
          </a:xfrm>
          <a:prstGeom prst="rect">
            <a:avLst/>
          </a:prstGeom>
        </p:spPr>
      </p:pic>
      <p:sp>
        <p:nvSpPr>
          <p:cNvPr id="7" name="Text 4"/>
          <p:cNvSpPr txBox="1"/>
          <p:nvPr/>
        </p:nvSpPr>
        <p:spPr>
          <a:xfrm>
            <a:off x="1920240" y="1188720"/>
            <a:ext cx="6766560" cy="731520"/>
          </a:xfrm>
          <a:prstGeom prst="rect">
            <a:avLst/>
          </a:prstGeom>
          <a:noFill/>
          <a:ln/>
        </p:spPr>
        <p:txBody>
          <a:bodyPr wrap="square" lIns="0" tIns="0" rIns="0" bIns="0" rtlCol="0" anchor="ctr"/>
          <a:lstStyle/>
          <a:p>
            <a:pPr marL="0" indent="0">
              <a:buNone/>
            </a:pPr>
            <a:r>
              <a:rPr lang="en-US" sz="1300" dirty="0">
                <a:solidFill>
                  <a:srgbClr val="12352F"/>
                </a:solidFill>
                <a:latin typeface="Calibri" pitchFamily="34" charset="0"/>
                <a:ea typeface="Calibri" pitchFamily="34" charset="-122"/>
                <a:cs typeface="Calibri" pitchFamily="34" charset="-120"/>
              </a:rPr>
              <a:t>Komputer pribadi yang diletakkan di meja kerja atau meja belajar dan jarang dipindahkan.</a:t>
            </a:r>
            <a:endParaRPr lang="en-US" sz="1300" dirty="0"/>
          </a:p>
        </p:txBody>
      </p:sp>
      <p:sp>
        <p:nvSpPr>
          <p:cNvPr id="8" name="Shape 5"/>
          <p:cNvSpPr/>
          <p:nvPr/>
        </p:nvSpPr>
        <p:spPr>
          <a:xfrm>
            <a:off x="457200" y="2468880"/>
            <a:ext cx="4023360" cy="2194560"/>
          </a:xfrm>
          <a:prstGeom prst="roundRect">
            <a:avLst>
              <a:gd name="adj" fmla="val 3333"/>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9" name="Text 6"/>
          <p:cNvSpPr txBox="1"/>
          <p:nvPr/>
        </p:nvSpPr>
        <p:spPr>
          <a:xfrm>
            <a:off x="640080" y="2542032"/>
            <a:ext cx="3657600" cy="274320"/>
          </a:xfrm>
          <a:prstGeom prst="rect">
            <a:avLst/>
          </a:prstGeom>
          <a:noFill/>
          <a:ln/>
        </p:spPr>
        <p:txBody>
          <a:bodyPr wrap="square" lIns="0" tIns="0" rIns="0" bIns="0" rtlCol="0" anchor="ctr"/>
          <a:lstStyle/>
          <a:p>
            <a:pPr marL="0" indent="0">
              <a:buNone/>
            </a:pPr>
            <a:r>
              <a:rPr lang="en-US" sz="1400" b="1" dirty="0">
                <a:solidFill>
                  <a:srgbClr val="1F7A5C"/>
                </a:solidFill>
                <a:latin typeface="Cambria" pitchFamily="34" charset="0"/>
                <a:ea typeface="Cambria" pitchFamily="34" charset="-122"/>
                <a:cs typeface="Cambria" pitchFamily="34" charset="-120"/>
              </a:rPr>
              <a:t>Komponen</a:t>
            </a:r>
            <a:endParaRPr lang="en-US" sz="1400" dirty="0"/>
          </a:p>
        </p:txBody>
      </p:sp>
      <p:sp>
        <p:nvSpPr>
          <p:cNvPr id="10" name="Text 7"/>
          <p:cNvSpPr txBox="1"/>
          <p:nvPr/>
        </p:nvSpPr>
        <p:spPr>
          <a:xfrm>
            <a:off x="640080" y="2880360"/>
            <a:ext cx="3657600" cy="1737360"/>
          </a:xfrm>
          <a:prstGeom prst="rect">
            <a:avLst/>
          </a:prstGeom>
          <a:noFill/>
          <a:ln/>
        </p:spPr>
        <p:txBody>
          <a:bodyPr wrap="square" lIns="0" tIns="0" rIns="0" bIns="0" rtlCol="0" anchor="t"/>
          <a:lstStyle/>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Unit sistem: kotak besar berisi komponen penting</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Monitor, keyboard, dan mouse</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Tersambung lewat kabel atau teknologi wireless</a:t>
            </a:r>
            <a:endParaRPr lang="en-US" sz="1150" dirty="0"/>
          </a:p>
        </p:txBody>
      </p:sp>
      <p:sp>
        <p:nvSpPr>
          <p:cNvPr id="11" name="Shape 8"/>
          <p:cNvSpPr/>
          <p:nvPr/>
        </p:nvSpPr>
        <p:spPr>
          <a:xfrm>
            <a:off x="4663440" y="2468880"/>
            <a:ext cx="4023360" cy="2194560"/>
          </a:xfrm>
          <a:prstGeom prst="roundRect">
            <a:avLst>
              <a:gd name="adj" fmla="val 3333"/>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12" name="Text 9"/>
          <p:cNvSpPr txBox="1"/>
          <p:nvPr/>
        </p:nvSpPr>
        <p:spPr>
          <a:xfrm>
            <a:off x="4846320" y="2542032"/>
            <a:ext cx="3657600" cy="274320"/>
          </a:xfrm>
          <a:prstGeom prst="rect">
            <a:avLst/>
          </a:prstGeom>
          <a:noFill/>
          <a:ln/>
        </p:spPr>
        <p:txBody>
          <a:bodyPr wrap="square" lIns="0" tIns="0" rIns="0" bIns="0" rtlCol="0" anchor="ctr"/>
          <a:lstStyle/>
          <a:p>
            <a:pPr marL="0" indent="0">
              <a:buNone/>
            </a:pPr>
            <a:r>
              <a:rPr lang="en-US" sz="1400" b="1" dirty="0">
                <a:solidFill>
                  <a:srgbClr val="E4572E"/>
                </a:solidFill>
                <a:latin typeface="Cambria" pitchFamily="34" charset="0"/>
                <a:ea typeface="Cambria" pitchFamily="34" charset="-122"/>
                <a:cs typeface="Cambria" pitchFamily="34" charset="-120"/>
              </a:rPr>
              <a:t>Kelebihan</a:t>
            </a:r>
            <a:endParaRPr lang="en-US" sz="1400" dirty="0"/>
          </a:p>
        </p:txBody>
      </p:sp>
      <p:sp>
        <p:nvSpPr>
          <p:cNvPr id="13" name="Text 10"/>
          <p:cNvSpPr txBox="1"/>
          <p:nvPr/>
        </p:nvSpPr>
        <p:spPr>
          <a:xfrm>
            <a:off x="4846320" y="2880360"/>
            <a:ext cx="3657600" cy="1737360"/>
          </a:xfrm>
          <a:prstGeom prst="rect">
            <a:avLst/>
          </a:prstGeom>
          <a:noFill/>
          <a:ln/>
        </p:spPr>
        <p:txBody>
          <a:bodyPr wrap="square" lIns="0" tIns="0" rIns="0" bIns="0" rtlCol="0" anchor="t"/>
          <a:lstStyle/>
          <a:p>
            <a:pPr marL="0" indent="0">
              <a:buNone/>
            </a:pPr>
            <a:r>
              <a:rPr lang="en-US" sz="1200" dirty="0">
                <a:solidFill>
                  <a:srgbClr val="1F2E2A"/>
                </a:solidFill>
                <a:latin typeface="Calibri" pitchFamily="34" charset="0"/>
                <a:ea typeface="Calibri" pitchFamily="34" charset="-122"/>
                <a:cs typeface="Calibri" pitchFamily="34" charset="-120"/>
              </a:rPr>
              <a:t>Performa dan fungsi mudah ditingkatkan, misalnya menambah kapasitas memori hingga kapasitas penyimpanan data.</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KERAS · NOTEBOOK &amp; NETBOOK</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Notebook dan Netbook</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10</a:t>
            </a:r>
            <a:endParaRPr lang="en-US" sz="900" dirty="0"/>
          </a:p>
        </p:txBody>
      </p:sp>
      <p:sp>
        <p:nvSpPr>
          <p:cNvPr id="5" name="Shape 3"/>
          <p:cNvSpPr/>
          <p:nvPr/>
        </p:nvSpPr>
        <p:spPr>
          <a:xfrm>
            <a:off x="457200" y="1188720"/>
            <a:ext cx="4023360" cy="3474720"/>
          </a:xfrm>
          <a:prstGeom prst="roundRect">
            <a:avLst>
              <a:gd name="adj" fmla="val 2105"/>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640080" y="1325880"/>
            <a:ext cx="640080" cy="640080"/>
          </a:xfrm>
          <a:prstGeom prst="ellipse">
            <a:avLst/>
          </a:prstGeom>
          <a:solidFill>
            <a:srgbClr val="E4572E"/>
          </a:solidFill>
          <a:ln w="12700">
            <a:solidFill>
              <a:srgbClr val="E4572E"/>
            </a:solidFill>
            <a:prstDash val="solid"/>
          </a:ln>
        </p:spPr>
      </p:sp>
      <p:pic>
        <p:nvPicPr>
          <p:cNvPr id="7" name="Image 0" descr="preencoded.png"/>
          <p:cNvPicPr>
            <a:picLocks noChangeAspect="1"/>
          </p:cNvPicPr>
          <p:nvPr/>
        </p:nvPicPr>
        <p:blipFill>
          <a:blip r:embed="rId3"/>
          <a:stretch>
            <a:fillRect/>
          </a:stretch>
        </p:blipFill>
        <p:spPr>
          <a:xfrm>
            <a:off x="800100" y="1485900"/>
            <a:ext cx="320040" cy="320040"/>
          </a:xfrm>
          <a:prstGeom prst="rect">
            <a:avLst/>
          </a:prstGeom>
        </p:spPr>
      </p:pic>
      <p:sp>
        <p:nvSpPr>
          <p:cNvPr id="8" name="Text 5"/>
          <p:cNvSpPr txBox="1"/>
          <p:nvPr/>
        </p:nvSpPr>
        <p:spPr>
          <a:xfrm>
            <a:off x="1417320" y="1325880"/>
            <a:ext cx="2926080" cy="640080"/>
          </a:xfrm>
          <a:prstGeom prst="rect">
            <a:avLst/>
          </a:prstGeom>
          <a:noFill/>
          <a:ln/>
        </p:spPr>
        <p:txBody>
          <a:bodyPr wrap="square" lIns="0" tIns="0" rIns="0" bIns="0" rtlCol="0" anchor="ctr"/>
          <a:lstStyle/>
          <a:p>
            <a:pPr marL="0" indent="0">
              <a:buNone/>
            </a:pPr>
            <a:r>
              <a:rPr lang="en-US" sz="1600" b="1" dirty="0">
                <a:solidFill>
                  <a:srgbClr val="12352F"/>
                </a:solidFill>
                <a:latin typeface="Cambria" pitchFamily="34" charset="0"/>
                <a:ea typeface="Cambria" pitchFamily="34" charset="-122"/>
                <a:cs typeface="Cambria" pitchFamily="34" charset="-120"/>
              </a:rPr>
              <a:t>Notebook (laptop)</a:t>
            </a:r>
            <a:endParaRPr lang="en-US" sz="1600" dirty="0"/>
          </a:p>
        </p:txBody>
      </p:sp>
      <p:sp>
        <p:nvSpPr>
          <p:cNvPr id="9" name="Text 6"/>
          <p:cNvSpPr txBox="1"/>
          <p:nvPr/>
        </p:nvSpPr>
        <p:spPr>
          <a:xfrm>
            <a:off x="640080" y="2194560"/>
            <a:ext cx="3657600" cy="2377440"/>
          </a:xfrm>
          <a:prstGeom prst="rect">
            <a:avLst/>
          </a:prstGeom>
          <a:noFill/>
          <a:ln/>
        </p:spPr>
        <p:txBody>
          <a:bodyPr wrap="square" lIns="0" tIns="0" rIns="0" bIns="0" rtlCol="0" anchor="t"/>
          <a:lstStyle/>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Didesain agar bisa dilipat dan mudah dibawa</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Monitor, keyboard, dan keypad menyatu dengan unit sistem</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Menjalankan perangkat lunak yang sama dengan desktop</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Populer karena mobilitas; peningkatan performa butuh usaha ekstra</a:t>
            </a:r>
            <a:endParaRPr lang="en-US" sz="1150" dirty="0"/>
          </a:p>
        </p:txBody>
      </p:sp>
      <p:sp>
        <p:nvSpPr>
          <p:cNvPr id="10" name="Shape 7"/>
          <p:cNvSpPr/>
          <p:nvPr/>
        </p:nvSpPr>
        <p:spPr>
          <a:xfrm>
            <a:off x="4663440" y="1188720"/>
            <a:ext cx="4023360" cy="3474720"/>
          </a:xfrm>
          <a:prstGeom prst="roundRect">
            <a:avLst>
              <a:gd name="adj" fmla="val 2105"/>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11" name="Shape 8"/>
          <p:cNvSpPr/>
          <p:nvPr/>
        </p:nvSpPr>
        <p:spPr>
          <a:xfrm>
            <a:off x="4846320" y="1325880"/>
            <a:ext cx="640080" cy="640080"/>
          </a:xfrm>
          <a:prstGeom prst="ellipse">
            <a:avLst/>
          </a:prstGeom>
          <a:solidFill>
            <a:srgbClr val="1F7A5C"/>
          </a:solidFill>
          <a:ln w="12700">
            <a:solidFill>
              <a:srgbClr val="1F7A5C"/>
            </a:solidFill>
            <a:prstDash val="solid"/>
          </a:ln>
        </p:spPr>
      </p:sp>
      <p:pic>
        <p:nvPicPr>
          <p:cNvPr id="12" name="Image 1" descr="preencoded.png"/>
          <p:cNvPicPr>
            <a:picLocks noChangeAspect="1"/>
          </p:cNvPicPr>
          <p:nvPr/>
        </p:nvPicPr>
        <p:blipFill>
          <a:blip r:embed="rId3"/>
          <a:stretch>
            <a:fillRect/>
          </a:stretch>
        </p:blipFill>
        <p:spPr>
          <a:xfrm>
            <a:off x="5006340" y="1485900"/>
            <a:ext cx="320040" cy="320040"/>
          </a:xfrm>
          <a:prstGeom prst="rect">
            <a:avLst/>
          </a:prstGeom>
        </p:spPr>
      </p:pic>
      <p:sp>
        <p:nvSpPr>
          <p:cNvPr id="13" name="Text 9"/>
          <p:cNvSpPr txBox="1"/>
          <p:nvPr/>
        </p:nvSpPr>
        <p:spPr>
          <a:xfrm>
            <a:off x="5623560" y="1325880"/>
            <a:ext cx="2926080" cy="640080"/>
          </a:xfrm>
          <a:prstGeom prst="rect">
            <a:avLst/>
          </a:prstGeom>
          <a:noFill/>
          <a:ln/>
        </p:spPr>
        <p:txBody>
          <a:bodyPr wrap="square" lIns="0" tIns="0" rIns="0" bIns="0" rtlCol="0" anchor="ctr"/>
          <a:lstStyle/>
          <a:p>
            <a:pPr marL="0" indent="0">
              <a:buNone/>
            </a:pPr>
            <a:r>
              <a:rPr lang="en-US" sz="1600" b="1" dirty="0">
                <a:solidFill>
                  <a:srgbClr val="12352F"/>
                </a:solidFill>
                <a:latin typeface="Cambria" pitchFamily="34" charset="0"/>
                <a:ea typeface="Cambria" pitchFamily="34" charset="-122"/>
                <a:cs typeface="Cambria" pitchFamily="34" charset="-120"/>
              </a:rPr>
              <a:t>Netbook</a:t>
            </a:r>
            <a:endParaRPr lang="en-US" sz="1600" dirty="0"/>
          </a:p>
        </p:txBody>
      </p:sp>
      <p:sp>
        <p:nvSpPr>
          <p:cNvPr id="14" name="Text 10"/>
          <p:cNvSpPr txBox="1"/>
          <p:nvPr/>
        </p:nvSpPr>
        <p:spPr>
          <a:xfrm>
            <a:off x="4846320" y="2194560"/>
            <a:ext cx="3657600" cy="2377440"/>
          </a:xfrm>
          <a:prstGeom prst="rect">
            <a:avLst/>
          </a:prstGeom>
          <a:noFill/>
          <a:ln/>
        </p:spPr>
        <p:txBody>
          <a:bodyPr wrap="square" lIns="0" tIns="0" rIns="0" bIns="0" rtlCol="0" anchor="t"/>
          <a:lstStyle/>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Singkatan dari internet notebook</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Ukuran lebih kecil dan kemampuan tak sehandal notebook</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Mungkin tidak dapat menjalankan perangkat lunak tertentu</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Harga lebih terjangkau</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KERAS · TABLET &amp; TELEPON PINTAR</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Tablet dan Telepon Pintar</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11</a:t>
            </a:r>
            <a:endParaRPr lang="en-US" sz="900" dirty="0"/>
          </a:p>
        </p:txBody>
      </p:sp>
      <p:sp>
        <p:nvSpPr>
          <p:cNvPr id="5" name="Shape 3"/>
          <p:cNvSpPr/>
          <p:nvPr/>
        </p:nvSpPr>
        <p:spPr>
          <a:xfrm>
            <a:off x="457200" y="1188720"/>
            <a:ext cx="4023360" cy="3474720"/>
          </a:xfrm>
          <a:prstGeom prst="roundRect">
            <a:avLst>
              <a:gd name="adj" fmla="val 2105"/>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640080" y="1325880"/>
            <a:ext cx="640080" cy="640080"/>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800100" y="1485900"/>
            <a:ext cx="320040" cy="320040"/>
          </a:xfrm>
          <a:prstGeom prst="rect">
            <a:avLst/>
          </a:prstGeom>
        </p:spPr>
      </p:pic>
      <p:sp>
        <p:nvSpPr>
          <p:cNvPr id="8" name="Text 5"/>
          <p:cNvSpPr txBox="1"/>
          <p:nvPr/>
        </p:nvSpPr>
        <p:spPr>
          <a:xfrm>
            <a:off x="1417320" y="1325880"/>
            <a:ext cx="2926080" cy="640080"/>
          </a:xfrm>
          <a:prstGeom prst="rect">
            <a:avLst/>
          </a:prstGeom>
          <a:noFill/>
          <a:ln/>
        </p:spPr>
        <p:txBody>
          <a:bodyPr wrap="square" lIns="0" tIns="0" rIns="0" bIns="0" rtlCol="0" anchor="ctr"/>
          <a:lstStyle/>
          <a:p>
            <a:pPr marL="0" indent="0">
              <a:buNone/>
            </a:pPr>
            <a:r>
              <a:rPr lang="en-US" sz="1600" b="1" dirty="0">
                <a:solidFill>
                  <a:srgbClr val="12352F"/>
                </a:solidFill>
                <a:latin typeface="Cambria" pitchFamily="34" charset="0"/>
                <a:ea typeface="Cambria" pitchFamily="34" charset="-122"/>
                <a:cs typeface="Cambria" pitchFamily="34" charset="-120"/>
              </a:rPr>
              <a:t>Tablet</a:t>
            </a:r>
            <a:endParaRPr lang="en-US" sz="1600" dirty="0"/>
          </a:p>
        </p:txBody>
      </p:sp>
      <p:sp>
        <p:nvSpPr>
          <p:cNvPr id="9" name="Text 6"/>
          <p:cNvSpPr txBox="1"/>
          <p:nvPr/>
        </p:nvSpPr>
        <p:spPr>
          <a:xfrm>
            <a:off x="640080" y="2194560"/>
            <a:ext cx="3657600" cy="2377440"/>
          </a:xfrm>
          <a:prstGeom prst="rect">
            <a:avLst/>
          </a:prstGeom>
          <a:noFill/>
          <a:ln/>
        </p:spPr>
        <p:txBody>
          <a:bodyPr wrap="square" lIns="0" tIns="0" rIns="0" bIns="0" rtlCol="0" anchor="t"/>
          <a:lstStyle/>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Komputer portabel berlayar sentuh</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Tidak punya keyboard; fungsinya ada di layar sentuh</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Sangat simpel dan mudah dibawa</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Beberapa aplikasi tertentu tidak dapat dijalankan</a:t>
            </a:r>
            <a:endParaRPr lang="en-US" sz="1150" dirty="0"/>
          </a:p>
        </p:txBody>
      </p:sp>
      <p:sp>
        <p:nvSpPr>
          <p:cNvPr id="10" name="Shape 7"/>
          <p:cNvSpPr/>
          <p:nvPr/>
        </p:nvSpPr>
        <p:spPr>
          <a:xfrm>
            <a:off x="4663440" y="1188720"/>
            <a:ext cx="4023360" cy="3474720"/>
          </a:xfrm>
          <a:prstGeom prst="roundRect">
            <a:avLst>
              <a:gd name="adj" fmla="val 2105"/>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11" name="Shape 8"/>
          <p:cNvSpPr/>
          <p:nvPr/>
        </p:nvSpPr>
        <p:spPr>
          <a:xfrm>
            <a:off x="4846320" y="1325880"/>
            <a:ext cx="640080" cy="640080"/>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5006340" y="1485900"/>
            <a:ext cx="320040" cy="320040"/>
          </a:xfrm>
          <a:prstGeom prst="rect">
            <a:avLst/>
          </a:prstGeom>
        </p:spPr>
      </p:pic>
      <p:sp>
        <p:nvSpPr>
          <p:cNvPr id="13" name="Text 9"/>
          <p:cNvSpPr txBox="1"/>
          <p:nvPr/>
        </p:nvSpPr>
        <p:spPr>
          <a:xfrm>
            <a:off x="5623560" y="1325880"/>
            <a:ext cx="2926080" cy="640080"/>
          </a:xfrm>
          <a:prstGeom prst="rect">
            <a:avLst/>
          </a:prstGeom>
          <a:noFill/>
          <a:ln/>
        </p:spPr>
        <p:txBody>
          <a:bodyPr wrap="square" lIns="0" tIns="0" rIns="0" bIns="0" rtlCol="0" anchor="ctr"/>
          <a:lstStyle/>
          <a:p>
            <a:pPr marL="0" indent="0">
              <a:buNone/>
            </a:pPr>
            <a:r>
              <a:rPr lang="en-US" sz="1600" b="1" dirty="0">
                <a:solidFill>
                  <a:srgbClr val="12352F"/>
                </a:solidFill>
                <a:latin typeface="Cambria" pitchFamily="34" charset="0"/>
                <a:ea typeface="Cambria" pitchFamily="34" charset="-122"/>
                <a:cs typeface="Cambria" pitchFamily="34" charset="-120"/>
              </a:rPr>
              <a:t>Telepon pintar</a:t>
            </a:r>
            <a:endParaRPr lang="en-US" sz="1600" dirty="0"/>
          </a:p>
        </p:txBody>
      </p:sp>
      <p:sp>
        <p:nvSpPr>
          <p:cNvPr id="14" name="Text 10"/>
          <p:cNvSpPr txBox="1"/>
          <p:nvPr/>
        </p:nvSpPr>
        <p:spPr>
          <a:xfrm>
            <a:off x="4846320" y="2194560"/>
            <a:ext cx="3657600" cy="2377440"/>
          </a:xfrm>
          <a:prstGeom prst="rect">
            <a:avLst/>
          </a:prstGeom>
          <a:noFill/>
          <a:ln/>
        </p:spPr>
        <p:txBody>
          <a:bodyPr wrap="square" lIns="0" tIns="0" rIns="0" bIns="0" rtlCol="0" anchor="t"/>
          <a:lstStyle/>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Telepon yang dapat menjalankan berbagai aplikasi dan mengakses internet</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Umumnya berlayar sentuh seperti tablet</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Dapat menjalankan banyak perangkat lunak, namun tak sehandal desktop atau notebook</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KERAS · DATA KEPEMILIKAN</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Ponsel Melesat, Komputer Pribadi Stagnan</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12</a:t>
            </a:r>
            <a:endParaRPr lang="en-US" sz="900" dirty="0"/>
          </a:p>
        </p:txBody>
      </p:sp>
      <p:graphicFrame>
        <p:nvGraphicFramePr>
          <p:cNvPr id="5" name="Chart 0"/>
          <p:cNvGraphicFramePr/>
          <p:nvPr/>
        </p:nvGraphicFramePr>
        <p:xfrm>
          <a:off x="457200" y="1143000"/>
          <a:ext cx="39319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1"/>
          <p:cNvGraphicFramePr/>
          <p:nvPr/>
        </p:nvGraphicFramePr>
        <p:xfrm>
          <a:off x="4572000" y="1143000"/>
          <a:ext cx="411480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7" name="Shape 3"/>
          <p:cNvSpPr/>
          <p:nvPr/>
        </p:nvSpPr>
        <p:spPr>
          <a:xfrm>
            <a:off x="457200" y="4160520"/>
            <a:ext cx="8229600" cy="548640"/>
          </a:xfrm>
          <a:prstGeom prst="roundRect">
            <a:avLst>
              <a:gd name="adj" fmla="val 13333"/>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8" name="Text 4"/>
          <p:cNvSpPr txBox="1"/>
          <p:nvPr/>
        </p:nvSpPr>
        <p:spPr>
          <a:xfrm>
            <a:off x="594360" y="4160520"/>
            <a:ext cx="7955280" cy="548640"/>
          </a:xfrm>
          <a:prstGeom prst="rect">
            <a:avLst/>
          </a:prstGeom>
          <a:noFill/>
          <a:ln/>
        </p:spPr>
        <p:txBody>
          <a:bodyPr wrap="square" lIns="0" tIns="0" rIns="0" bIns="0" rtlCol="0" anchor="ctr"/>
          <a:lstStyle/>
          <a:p>
            <a:pPr marL="0" indent="0">
              <a:buNone/>
            </a:pPr>
            <a:r>
              <a:rPr lang="en-US" sz="1050" dirty="0">
                <a:solidFill>
                  <a:srgbClr val="12352F"/>
                </a:solidFill>
                <a:latin typeface="Calibri" pitchFamily="34" charset="0"/>
                <a:ea typeface="Calibri" pitchFamily="34" charset="-122"/>
                <a:cs typeface="Calibri" pitchFamily="34" charset="-120"/>
              </a:rPr>
              <a:t>Ponsel pintar sangat populer (Pusparisa, 2020), tetapi kepemilikan komputer pribadi naik tajam 2017–2018 lalu turun lagi pada 2019 (BPS, 2019).</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KERAS · MENYELEKSI</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Lantas, Pilih yang Mana?</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13</a:t>
            </a:r>
            <a:endParaRPr lang="en-US" sz="900" dirty="0"/>
          </a:p>
        </p:txBody>
      </p:sp>
      <p:sp>
        <p:nvSpPr>
          <p:cNvPr id="5" name="Shape 3"/>
          <p:cNvSpPr/>
          <p:nvPr/>
        </p:nvSpPr>
        <p:spPr>
          <a:xfrm>
            <a:off x="457200" y="1143000"/>
            <a:ext cx="8229600" cy="603504"/>
          </a:xfrm>
          <a:prstGeom prst="roundRect">
            <a:avLst>
              <a:gd name="adj" fmla="val 1212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66928" y="1225296"/>
            <a:ext cx="438912" cy="438912"/>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676656" y="1335024"/>
            <a:ext cx="219456" cy="219456"/>
          </a:xfrm>
          <a:prstGeom prst="rect">
            <a:avLst/>
          </a:prstGeom>
        </p:spPr>
      </p:pic>
      <p:sp>
        <p:nvSpPr>
          <p:cNvPr id="8" name="Text 5"/>
          <p:cNvSpPr txBox="1"/>
          <p:nvPr/>
        </p:nvSpPr>
        <p:spPr>
          <a:xfrm>
            <a:off x="1188720" y="1143000"/>
            <a:ext cx="1645920" cy="603504"/>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Desktop</a:t>
            </a:r>
            <a:endParaRPr lang="en-US" sz="1250" dirty="0"/>
          </a:p>
        </p:txBody>
      </p:sp>
      <p:sp>
        <p:nvSpPr>
          <p:cNvPr id="9" name="Text 6"/>
          <p:cNvSpPr txBox="1"/>
          <p:nvPr/>
        </p:nvSpPr>
        <p:spPr>
          <a:xfrm>
            <a:off x="2834640" y="1143000"/>
            <a:ext cx="5760720" cy="603504"/>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Tidak butuh mobilitas tinggi dan ingin mudah memodifikasi serta meningkatkan kemampuan (Nickson &amp; Weisbein, 2021).</a:t>
            </a:r>
            <a:endParaRPr lang="en-US" sz="1050" dirty="0"/>
          </a:p>
        </p:txBody>
      </p:sp>
      <p:sp>
        <p:nvSpPr>
          <p:cNvPr id="10" name="Shape 7"/>
          <p:cNvSpPr/>
          <p:nvPr/>
        </p:nvSpPr>
        <p:spPr>
          <a:xfrm>
            <a:off x="457200" y="1847088"/>
            <a:ext cx="8229600" cy="603504"/>
          </a:xfrm>
          <a:prstGeom prst="roundRect">
            <a:avLst>
              <a:gd name="adj" fmla="val 1212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566928" y="1929384"/>
            <a:ext cx="438912" cy="438912"/>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676656" y="2039112"/>
            <a:ext cx="219456" cy="219456"/>
          </a:xfrm>
          <a:prstGeom prst="rect">
            <a:avLst/>
          </a:prstGeom>
        </p:spPr>
      </p:pic>
      <p:sp>
        <p:nvSpPr>
          <p:cNvPr id="13" name="Text 9"/>
          <p:cNvSpPr txBox="1"/>
          <p:nvPr/>
        </p:nvSpPr>
        <p:spPr>
          <a:xfrm>
            <a:off x="1188720" y="1847088"/>
            <a:ext cx="1645920" cy="603504"/>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Notebook</a:t>
            </a:r>
            <a:endParaRPr lang="en-US" sz="1250" dirty="0"/>
          </a:p>
        </p:txBody>
      </p:sp>
      <p:sp>
        <p:nvSpPr>
          <p:cNvPr id="14" name="Text 10"/>
          <p:cNvSpPr txBox="1"/>
          <p:nvPr/>
        </p:nvSpPr>
        <p:spPr>
          <a:xfrm>
            <a:off x="2834640" y="1847088"/>
            <a:ext cx="5760720" cy="603504"/>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Mobilitas tinggi.</a:t>
            </a:r>
            <a:endParaRPr lang="en-US" sz="1050" dirty="0"/>
          </a:p>
        </p:txBody>
      </p:sp>
      <p:sp>
        <p:nvSpPr>
          <p:cNvPr id="15" name="Shape 11"/>
          <p:cNvSpPr/>
          <p:nvPr/>
        </p:nvSpPr>
        <p:spPr>
          <a:xfrm>
            <a:off x="457200" y="2551176"/>
            <a:ext cx="8229600" cy="603504"/>
          </a:xfrm>
          <a:prstGeom prst="roundRect">
            <a:avLst>
              <a:gd name="adj" fmla="val 1212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6" name="Shape 12"/>
          <p:cNvSpPr/>
          <p:nvPr/>
        </p:nvSpPr>
        <p:spPr>
          <a:xfrm>
            <a:off x="566928" y="2633472"/>
            <a:ext cx="438912" cy="438912"/>
          </a:xfrm>
          <a:prstGeom prst="ellipse">
            <a:avLst/>
          </a:prstGeom>
          <a:solidFill>
            <a:srgbClr val="1F7A5C"/>
          </a:solidFill>
          <a:ln w="12700">
            <a:solidFill>
              <a:srgbClr val="1F7A5C"/>
            </a:solidFill>
            <a:prstDash val="solid"/>
          </a:ln>
        </p:spPr>
      </p:sp>
      <p:pic>
        <p:nvPicPr>
          <p:cNvPr id="17" name="Image 2" descr="preencoded.png"/>
          <p:cNvPicPr>
            <a:picLocks noChangeAspect="1"/>
          </p:cNvPicPr>
          <p:nvPr/>
        </p:nvPicPr>
        <p:blipFill>
          <a:blip r:embed="rId5"/>
          <a:stretch>
            <a:fillRect/>
          </a:stretch>
        </p:blipFill>
        <p:spPr>
          <a:xfrm>
            <a:off x="676656" y="2743200"/>
            <a:ext cx="219456" cy="219456"/>
          </a:xfrm>
          <a:prstGeom prst="rect">
            <a:avLst/>
          </a:prstGeom>
        </p:spPr>
      </p:pic>
      <p:sp>
        <p:nvSpPr>
          <p:cNvPr id="18" name="Text 13"/>
          <p:cNvSpPr txBox="1"/>
          <p:nvPr/>
        </p:nvSpPr>
        <p:spPr>
          <a:xfrm>
            <a:off x="1188720" y="2551176"/>
            <a:ext cx="1645920" cy="603504"/>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Telepon pintar</a:t>
            </a:r>
            <a:endParaRPr lang="en-US" sz="1250" dirty="0"/>
          </a:p>
        </p:txBody>
      </p:sp>
      <p:sp>
        <p:nvSpPr>
          <p:cNvPr id="19" name="Text 14"/>
          <p:cNvSpPr txBox="1"/>
          <p:nvPr/>
        </p:nvSpPr>
        <p:spPr>
          <a:xfrm>
            <a:off x="2834640" y="2551176"/>
            <a:ext cx="5760720" cy="603504"/>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Perlu fungsi komunikasi seperti pesan instan (Bradley, 2012).</a:t>
            </a:r>
            <a:endParaRPr lang="en-US" sz="1050" dirty="0"/>
          </a:p>
        </p:txBody>
      </p:sp>
      <p:sp>
        <p:nvSpPr>
          <p:cNvPr id="20" name="Shape 15"/>
          <p:cNvSpPr/>
          <p:nvPr/>
        </p:nvSpPr>
        <p:spPr>
          <a:xfrm>
            <a:off x="457200" y="3255264"/>
            <a:ext cx="8229600" cy="603504"/>
          </a:xfrm>
          <a:prstGeom prst="roundRect">
            <a:avLst>
              <a:gd name="adj" fmla="val 1212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1" name="Shape 16"/>
          <p:cNvSpPr/>
          <p:nvPr/>
        </p:nvSpPr>
        <p:spPr>
          <a:xfrm>
            <a:off x="566928" y="3337560"/>
            <a:ext cx="438912" cy="438912"/>
          </a:xfrm>
          <a:prstGeom prst="ellipse">
            <a:avLst/>
          </a:prstGeom>
          <a:solidFill>
            <a:srgbClr val="E4572E"/>
          </a:solidFill>
          <a:ln w="12700">
            <a:solidFill>
              <a:srgbClr val="E4572E"/>
            </a:solidFill>
            <a:prstDash val="solid"/>
          </a:ln>
        </p:spPr>
      </p:sp>
      <p:pic>
        <p:nvPicPr>
          <p:cNvPr id="22" name="Image 3" descr="preencoded.png"/>
          <p:cNvPicPr>
            <a:picLocks noChangeAspect="1"/>
          </p:cNvPicPr>
          <p:nvPr/>
        </p:nvPicPr>
        <p:blipFill>
          <a:blip r:embed="rId6"/>
          <a:stretch>
            <a:fillRect/>
          </a:stretch>
        </p:blipFill>
        <p:spPr>
          <a:xfrm>
            <a:off x="676656" y="3447288"/>
            <a:ext cx="219456" cy="219456"/>
          </a:xfrm>
          <a:prstGeom prst="rect">
            <a:avLst/>
          </a:prstGeom>
        </p:spPr>
      </p:pic>
      <p:sp>
        <p:nvSpPr>
          <p:cNvPr id="23" name="Text 17"/>
          <p:cNvSpPr txBox="1"/>
          <p:nvPr/>
        </p:nvSpPr>
        <p:spPr>
          <a:xfrm>
            <a:off x="1188720" y="3255264"/>
            <a:ext cx="1645920" cy="603504"/>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Tablet</a:t>
            </a:r>
            <a:endParaRPr lang="en-US" sz="1250" dirty="0"/>
          </a:p>
        </p:txBody>
      </p:sp>
      <p:sp>
        <p:nvSpPr>
          <p:cNvPr id="24" name="Text 18"/>
          <p:cNvSpPr txBox="1"/>
          <p:nvPr/>
        </p:nvSpPr>
        <p:spPr>
          <a:xfrm>
            <a:off x="2834640" y="3255264"/>
            <a:ext cx="5760720" cy="603504"/>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Penggunaan ringan dan mobilitas tinggi dengan layar lebih lebar (Arjunan, 2020).</a:t>
            </a:r>
            <a:endParaRPr lang="en-US" sz="1050" dirty="0"/>
          </a:p>
        </p:txBody>
      </p:sp>
      <p:sp>
        <p:nvSpPr>
          <p:cNvPr id="25" name="Shape 19"/>
          <p:cNvSpPr/>
          <p:nvPr/>
        </p:nvSpPr>
        <p:spPr>
          <a:xfrm>
            <a:off x="457200" y="3959352"/>
            <a:ext cx="8229600" cy="603504"/>
          </a:xfrm>
          <a:prstGeom prst="roundRect">
            <a:avLst>
              <a:gd name="adj" fmla="val 1212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6" name="Shape 20"/>
          <p:cNvSpPr/>
          <p:nvPr/>
        </p:nvSpPr>
        <p:spPr>
          <a:xfrm>
            <a:off x="566928" y="4041648"/>
            <a:ext cx="438912" cy="438912"/>
          </a:xfrm>
          <a:prstGeom prst="ellipse">
            <a:avLst/>
          </a:prstGeom>
          <a:solidFill>
            <a:srgbClr val="1F7A5C"/>
          </a:solidFill>
          <a:ln w="12700">
            <a:solidFill>
              <a:srgbClr val="1F7A5C"/>
            </a:solidFill>
            <a:prstDash val="solid"/>
          </a:ln>
        </p:spPr>
      </p:sp>
      <p:pic>
        <p:nvPicPr>
          <p:cNvPr id="27" name="Image 4" descr="preencoded.png"/>
          <p:cNvPicPr>
            <a:picLocks noChangeAspect="1"/>
          </p:cNvPicPr>
          <p:nvPr/>
        </p:nvPicPr>
        <p:blipFill>
          <a:blip r:embed="rId4"/>
          <a:stretch>
            <a:fillRect/>
          </a:stretch>
        </p:blipFill>
        <p:spPr>
          <a:xfrm>
            <a:off x="676656" y="4151376"/>
            <a:ext cx="219456" cy="219456"/>
          </a:xfrm>
          <a:prstGeom prst="rect">
            <a:avLst/>
          </a:prstGeom>
        </p:spPr>
      </p:pic>
      <p:sp>
        <p:nvSpPr>
          <p:cNvPr id="28" name="Text 21"/>
          <p:cNvSpPr txBox="1"/>
          <p:nvPr/>
        </p:nvSpPr>
        <p:spPr>
          <a:xfrm>
            <a:off x="1188720" y="3959352"/>
            <a:ext cx="1645920" cy="603504"/>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Netbook</a:t>
            </a:r>
            <a:endParaRPr lang="en-US" sz="1250" dirty="0"/>
          </a:p>
        </p:txBody>
      </p:sp>
      <p:sp>
        <p:nvSpPr>
          <p:cNvPr id="29" name="Text 22"/>
          <p:cNvSpPr txBox="1"/>
          <p:nvPr/>
        </p:nvSpPr>
        <p:spPr>
          <a:xfrm>
            <a:off x="2834640" y="3959352"/>
            <a:ext cx="5760720" cy="603504"/>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Baterai lebih awet, mobilitas, dan harga lebih terjangkau (Laukkonen, 2021).</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KERAS · MERAKIT DESKTOP</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Langkah Menghubungkan Komputer Desktop</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14</a:t>
            </a:r>
            <a:endParaRPr lang="en-US" sz="900" dirty="0"/>
          </a:p>
        </p:txBody>
      </p:sp>
      <p:sp>
        <p:nvSpPr>
          <p:cNvPr id="5" name="Shape 3"/>
          <p:cNvSpPr/>
          <p:nvPr/>
        </p:nvSpPr>
        <p:spPr>
          <a:xfrm>
            <a:off x="457200" y="1188720"/>
            <a:ext cx="1965960" cy="3291840"/>
          </a:xfrm>
          <a:prstGeom prst="roundRect">
            <a:avLst>
              <a:gd name="adj" fmla="val 372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325880"/>
            <a:ext cx="457200" cy="457200"/>
          </a:xfrm>
          <a:prstGeom prst="ellipse">
            <a:avLst/>
          </a:prstGeom>
          <a:solidFill>
            <a:srgbClr val="1F7A5C"/>
          </a:solidFill>
          <a:ln w="12700">
            <a:solidFill>
              <a:srgbClr val="FFFFFF"/>
            </a:solidFill>
            <a:prstDash val="solid"/>
          </a:ln>
        </p:spPr>
      </p:sp>
      <p:sp>
        <p:nvSpPr>
          <p:cNvPr id="7" name="Text 5"/>
          <p:cNvSpPr txBox="1"/>
          <p:nvPr/>
        </p:nvSpPr>
        <p:spPr>
          <a:xfrm>
            <a:off x="594360" y="13258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8" name="Shape 6"/>
          <p:cNvSpPr/>
          <p:nvPr/>
        </p:nvSpPr>
        <p:spPr>
          <a:xfrm>
            <a:off x="1737360" y="1325880"/>
            <a:ext cx="502920" cy="502920"/>
          </a:xfrm>
          <a:prstGeom prst="ellipse">
            <a:avLst/>
          </a:prstGeom>
          <a:solidFill>
            <a:srgbClr val="1F7A5C"/>
          </a:solidFill>
          <a:ln w="12700">
            <a:solidFill>
              <a:srgbClr val="1F7A5C"/>
            </a:solidFill>
            <a:prstDash val="solid"/>
          </a:ln>
        </p:spPr>
      </p:sp>
      <p:pic>
        <p:nvPicPr>
          <p:cNvPr id="9" name="Image 0" descr="preencoded.png"/>
          <p:cNvPicPr>
            <a:picLocks noChangeAspect="1"/>
          </p:cNvPicPr>
          <p:nvPr/>
        </p:nvPicPr>
        <p:blipFill>
          <a:blip r:embed="rId3"/>
          <a:stretch>
            <a:fillRect/>
          </a:stretch>
        </p:blipFill>
        <p:spPr>
          <a:xfrm>
            <a:off x="1863090" y="1451610"/>
            <a:ext cx="251460" cy="251460"/>
          </a:xfrm>
          <a:prstGeom prst="rect">
            <a:avLst/>
          </a:prstGeom>
        </p:spPr>
      </p:pic>
      <p:sp>
        <p:nvSpPr>
          <p:cNvPr id="10" name="Text 7"/>
          <p:cNvSpPr txBox="1"/>
          <p:nvPr/>
        </p:nvSpPr>
        <p:spPr>
          <a:xfrm>
            <a:off x="566928" y="1965960"/>
            <a:ext cx="1746504" cy="457200"/>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Bongkar kemasan</a:t>
            </a:r>
            <a:endParaRPr lang="en-US" sz="1250" dirty="0"/>
          </a:p>
        </p:txBody>
      </p:sp>
      <p:sp>
        <p:nvSpPr>
          <p:cNvPr id="11" name="Text 8"/>
          <p:cNvSpPr txBox="1"/>
          <p:nvPr/>
        </p:nvSpPr>
        <p:spPr>
          <a:xfrm>
            <a:off x="566928" y="2468880"/>
            <a:ext cx="1746504" cy="19202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Membongkar perangkat dari kotak pembungkus dengan hati-hati.</a:t>
            </a:r>
            <a:endParaRPr lang="en-US" sz="1050" dirty="0"/>
          </a:p>
        </p:txBody>
      </p:sp>
      <p:sp>
        <p:nvSpPr>
          <p:cNvPr id="12" name="Shape 9"/>
          <p:cNvSpPr/>
          <p:nvPr/>
        </p:nvSpPr>
        <p:spPr>
          <a:xfrm>
            <a:off x="2560320" y="1188720"/>
            <a:ext cx="1965960" cy="3291840"/>
          </a:xfrm>
          <a:prstGeom prst="roundRect">
            <a:avLst>
              <a:gd name="adj" fmla="val 372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3" name="Shape 10"/>
          <p:cNvSpPr/>
          <p:nvPr/>
        </p:nvSpPr>
        <p:spPr>
          <a:xfrm>
            <a:off x="2697480" y="1325880"/>
            <a:ext cx="457200" cy="457200"/>
          </a:xfrm>
          <a:prstGeom prst="ellipse">
            <a:avLst/>
          </a:prstGeom>
          <a:solidFill>
            <a:srgbClr val="E4572E"/>
          </a:solidFill>
          <a:ln w="12700">
            <a:solidFill>
              <a:srgbClr val="FFFFFF"/>
            </a:solidFill>
            <a:prstDash val="solid"/>
          </a:ln>
        </p:spPr>
      </p:sp>
      <p:sp>
        <p:nvSpPr>
          <p:cNvPr id="14" name="Text 11"/>
          <p:cNvSpPr txBox="1"/>
          <p:nvPr/>
        </p:nvSpPr>
        <p:spPr>
          <a:xfrm>
            <a:off x="2697480" y="13258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5" name="Shape 12"/>
          <p:cNvSpPr/>
          <p:nvPr/>
        </p:nvSpPr>
        <p:spPr>
          <a:xfrm>
            <a:off x="3840480" y="1325880"/>
            <a:ext cx="502920" cy="502920"/>
          </a:xfrm>
          <a:prstGeom prst="ellipse">
            <a:avLst/>
          </a:prstGeom>
          <a:solidFill>
            <a:srgbClr val="E4572E"/>
          </a:solidFill>
          <a:ln w="12700">
            <a:solidFill>
              <a:srgbClr val="E4572E"/>
            </a:solidFill>
            <a:prstDash val="solid"/>
          </a:ln>
        </p:spPr>
      </p:sp>
      <p:pic>
        <p:nvPicPr>
          <p:cNvPr id="16" name="Image 1" descr="preencoded.png"/>
          <p:cNvPicPr>
            <a:picLocks noChangeAspect="1"/>
          </p:cNvPicPr>
          <p:nvPr/>
        </p:nvPicPr>
        <p:blipFill>
          <a:blip r:embed="rId4"/>
          <a:stretch>
            <a:fillRect/>
          </a:stretch>
        </p:blipFill>
        <p:spPr>
          <a:xfrm>
            <a:off x="3966210" y="1451610"/>
            <a:ext cx="251460" cy="251460"/>
          </a:xfrm>
          <a:prstGeom prst="rect">
            <a:avLst/>
          </a:prstGeom>
        </p:spPr>
      </p:pic>
      <p:sp>
        <p:nvSpPr>
          <p:cNvPr id="17" name="Text 13"/>
          <p:cNvSpPr txBox="1"/>
          <p:nvPr/>
        </p:nvSpPr>
        <p:spPr>
          <a:xfrm>
            <a:off x="2670048" y="1965960"/>
            <a:ext cx="1746504" cy="457200"/>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Cek kelengkapan</a:t>
            </a:r>
            <a:endParaRPr lang="en-US" sz="1250" dirty="0"/>
          </a:p>
        </p:txBody>
      </p:sp>
      <p:sp>
        <p:nvSpPr>
          <p:cNvPr id="18" name="Text 14"/>
          <p:cNvSpPr txBox="1"/>
          <p:nvPr/>
        </p:nvSpPr>
        <p:spPr>
          <a:xfrm>
            <a:off x="2670048" y="2468880"/>
            <a:ext cx="1746504" cy="19202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Pastikan semua perangkat komplit dengan membaca buku panduan dalam kemasan.</a:t>
            </a:r>
            <a:endParaRPr lang="en-US" sz="1050" dirty="0"/>
          </a:p>
        </p:txBody>
      </p:sp>
      <p:sp>
        <p:nvSpPr>
          <p:cNvPr id="19" name="Shape 15"/>
          <p:cNvSpPr/>
          <p:nvPr/>
        </p:nvSpPr>
        <p:spPr>
          <a:xfrm>
            <a:off x="4663440" y="1188720"/>
            <a:ext cx="1965960" cy="3291840"/>
          </a:xfrm>
          <a:prstGeom prst="roundRect">
            <a:avLst>
              <a:gd name="adj" fmla="val 372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0" name="Shape 16"/>
          <p:cNvSpPr/>
          <p:nvPr/>
        </p:nvSpPr>
        <p:spPr>
          <a:xfrm>
            <a:off x="4800600" y="1325880"/>
            <a:ext cx="457200" cy="457200"/>
          </a:xfrm>
          <a:prstGeom prst="ellipse">
            <a:avLst/>
          </a:prstGeom>
          <a:solidFill>
            <a:srgbClr val="1F7A5C"/>
          </a:solidFill>
          <a:ln w="12700">
            <a:solidFill>
              <a:srgbClr val="FFFFFF"/>
            </a:solidFill>
            <a:prstDash val="solid"/>
          </a:ln>
        </p:spPr>
      </p:sp>
      <p:sp>
        <p:nvSpPr>
          <p:cNvPr id="21" name="Text 17"/>
          <p:cNvSpPr txBox="1"/>
          <p:nvPr/>
        </p:nvSpPr>
        <p:spPr>
          <a:xfrm>
            <a:off x="4800600" y="13258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22" name="Shape 18"/>
          <p:cNvSpPr/>
          <p:nvPr/>
        </p:nvSpPr>
        <p:spPr>
          <a:xfrm>
            <a:off x="5943600" y="1325880"/>
            <a:ext cx="502920" cy="502920"/>
          </a:xfrm>
          <a:prstGeom prst="ellipse">
            <a:avLst/>
          </a:prstGeom>
          <a:solidFill>
            <a:srgbClr val="1F7A5C"/>
          </a:solidFill>
          <a:ln w="12700">
            <a:solidFill>
              <a:srgbClr val="1F7A5C"/>
            </a:solidFill>
            <a:prstDash val="solid"/>
          </a:ln>
        </p:spPr>
      </p:sp>
      <p:pic>
        <p:nvPicPr>
          <p:cNvPr id="23" name="Image 2" descr="preencoded.png"/>
          <p:cNvPicPr>
            <a:picLocks noChangeAspect="1"/>
          </p:cNvPicPr>
          <p:nvPr/>
        </p:nvPicPr>
        <p:blipFill>
          <a:blip r:embed="rId5"/>
          <a:stretch>
            <a:fillRect/>
          </a:stretch>
        </p:blipFill>
        <p:spPr>
          <a:xfrm>
            <a:off x="6069330" y="1451610"/>
            <a:ext cx="251460" cy="251460"/>
          </a:xfrm>
          <a:prstGeom prst="rect">
            <a:avLst/>
          </a:prstGeom>
        </p:spPr>
      </p:pic>
      <p:sp>
        <p:nvSpPr>
          <p:cNvPr id="24" name="Text 19"/>
          <p:cNvSpPr txBox="1"/>
          <p:nvPr/>
        </p:nvSpPr>
        <p:spPr>
          <a:xfrm>
            <a:off x="4773168" y="1965960"/>
            <a:ext cx="1746504" cy="457200"/>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Hubungkan periferal</a:t>
            </a:r>
            <a:endParaRPr lang="en-US" sz="1250" dirty="0"/>
          </a:p>
        </p:txBody>
      </p:sp>
      <p:sp>
        <p:nvSpPr>
          <p:cNvPr id="25" name="Text 20"/>
          <p:cNvSpPr txBox="1"/>
          <p:nvPr/>
        </p:nvSpPr>
        <p:spPr>
          <a:xfrm>
            <a:off x="4773168" y="2468880"/>
            <a:ext cx="1746504" cy="19202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Keyboard, mouse, dan monitor lewat kabel atau wireless. Monitor ke port VGA atau DVI; mouse dan keyboard ke port USB.</a:t>
            </a:r>
            <a:endParaRPr lang="en-US" sz="1050" dirty="0"/>
          </a:p>
        </p:txBody>
      </p:sp>
      <p:sp>
        <p:nvSpPr>
          <p:cNvPr id="26" name="Shape 21"/>
          <p:cNvSpPr/>
          <p:nvPr/>
        </p:nvSpPr>
        <p:spPr>
          <a:xfrm>
            <a:off x="6766560" y="1188720"/>
            <a:ext cx="1965960" cy="3291840"/>
          </a:xfrm>
          <a:prstGeom prst="roundRect">
            <a:avLst>
              <a:gd name="adj" fmla="val 372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7" name="Shape 22"/>
          <p:cNvSpPr/>
          <p:nvPr/>
        </p:nvSpPr>
        <p:spPr>
          <a:xfrm>
            <a:off x="6903720" y="1325880"/>
            <a:ext cx="457200" cy="457200"/>
          </a:xfrm>
          <a:prstGeom prst="ellipse">
            <a:avLst/>
          </a:prstGeom>
          <a:solidFill>
            <a:srgbClr val="E4572E"/>
          </a:solidFill>
          <a:ln w="12700">
            <a:solidFill>
              <a:srgbClr val="FFFFFF"/>
            </a:solidFill>
            <a:prstDash val="solid"/>
          </a:ln>
        </p:spPr>
      </p:sp>
      <p:sp>
        <p:nvSpPr>
          <p:cNvPr id="28" name="Text 23"/>
          <p:cNvSpPr txBox="1"/>
          <p:nvPr/>
        </p:nvSpPr>
        <p:spPr>
          <a:xfrm>
            <a:off x="6903720" y="13258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29" name="Shape 24"/>
          <p:cNvSpPr/>
          <p:nvPr/>
        </p:nvSpPr>
        <p:spPr>
          <a:xfrm>
            <a:off x="8046720" y="1325880"/>
            <a:ext cx="502920" cy="502920"/>
          </a:xfrm>
          <a:prstGeom prst="ellipse">
            <a:avLst/>
          </a:prstGeom>
          <a:solidFill>
            <a:srgbClr val="E4572E"/>
          </a:solidFill>
          <a:ln w="12700">
            <a:solidFill>
              <a:srgbClr val="E4572E"/>
            </a:solidFill>
            <a:prstDash val="solid"/>
          </a:ln>
        </p:spPr>
      </p:sp>
      <p:pic>
        <p:nvPicPr>
          <p:cNvPr id="30" name="Image 3" descr="preencoded.png"/>
          <p:cNvPicPr>
            <a:picLocks noChangeAspect="1"/>
          </p:cNvPicPr>
          <p:nvPr/>
        </p:nvPicPr>
        <p:blipFill>
          <a:blip r:embed="rId6"/>
          <a:stretch>
            <a:fillRect/>
          </a:stretch>
        </p:blipFill>
        <p:spPr>
          <a:xfrm>
            <a:off x="8172450" y="1451610"/>
            <a:ext cx="251460" cy="251460"/>
          </a:xfrm>
          <a:prstGeom prst="rect">
            <a:avLst/>
          </a:prstGeom>
        </p:spPr>
      </p:pic>
      <p:sp>
        <p:nvSpPr>
          <p:cNvPr id="31" name="Text 25"/>
          <p:cNvSpPr txBox="1"/>
          <p:nvPr/>
        </p:nvSpPr>
        <p:spPr>
          <a:xfrm>
            <a:off x="6876288" y="1965960"/>
            <a:ext cx="1746504" cy="457200"/>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Sambungkan listrik</a:t>
            </a:r>
            <a:endParaRPr lang="en-US" sz="1250" dirty="0"/>
          </a:p>
        </p:txBody>
      </p:sp>
      <p:sp>
        <p:nvSpPr>
          <p:cNvPr id="32" name="Text 26"/>
          <p:cNvSpPr txBox="1"/>
          <p:nvPr/>
        </p:nvSpPr>
        <p:spPr>
          <a:xfrm>
            <a:off x="6876288" y="2468880"/>
            <a:ext cx="1746504" cy="19202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Setelah semua terhubung, sambungkan unit sistem ke sumber daya listrik dengan kabel.</a:t>
            </a:r>
            <a:endParaRPr lang="en-US" sz="1050" dirty="0"/>
          </a:p>
        </p:txBody>
      </p:sp>
      <p:sp>
        <p:nvSpPr>
          <p:cNvPr id="33" name="Text 27"/>
          <p:cNvSpPr txBox="1"/>
          <p:nvPr/>
        </p:nvSpPr>
        <p:spPr>
          <a:xfrm>
            <a:off x="457200" y="4572000"/>
            <a:ext cx="8229600" cy="256032"/>
          </a:xfrm>
          <a:prstGeom prst="rect">
            <a:avLst/>
          </a:prstGeom>
          <a:noFill/>
          <a:ln/>
        </p:spPr>
        <p:txBody>
          <a:bodyPr wrap="square" lIns="0" tIns="0" rIns="0" bIns="0" rtlCol="0" anchor="ctr"/>
          <a:lstStyle/>
          <a:p>
            <a:pPr marL="0" indent="0">
              <a:buNone/>
            </a:pPr>
            <a:r>
              <a:rPr lang="en-US" sz="950" i="1" dirty="0">
                <a:solidFill>
                  <a:srgbClr val="5B6B66"/>
                </a:solidFill>
                <a:latin typeface="Calibri" pitchFamily="34" charset="0"/>
                <a:ea typeface="Calibri" pitchFamily="34" charset="-122"/>
                <a:cs typeface="Calibri" pitchFamily="34" charset="-120"/>
              </a:rPr>
              <a:t>Bagan II.2 — Sumber: Wempen (2015). Notebook, netbook, tablet, dan telepon pintar umumnya langsung siap pakai.</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LUNAK · SISTEM OPERASI</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Sistem Operasi</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15</a:t>
            </a:r>
            <a:endParaRPr lang="en-US" sz="900" dirty="0"/>
          </a:p>
        </p:txBody>
      </p:sp>
      <p:sp>
        <p:nvSpPr>
          <p:cNvPr id="5" name="Shape 3"/>
          <p:cNvSpPr/>
          <p:nvPr/>
        </p:nvSpPr>
        <p:spPr>
          <a:xfrm>
            <a:off x="457200" y="1188720"/>
            <a:ext cx="8229600" cy="1097280"/>
          </a:xfrm>
          <a:prstGeom prst="roundRect">
            <a:avLst>
              <a:gd name="adj" fmla="val 6667"/>
            </a:avLst>
          </a:prstGeom>
          <a:solidFill>
            <a:srgbClr val="12352F"/>
          </a:solidFill>
          <a:ln w="6350">
            <a:solidFill>
              <a:srgbClr val="12352F"/>
            </a:solidFill>
            <a:prstDash val="solid"/>
          </a:ln>
          <a:effectLst>
            <a:outerShdw blurRad="76200" dist="19050" dir="5400000" algn="bl" rotWithShape="0">
              <a:srgbClr val="000000">
                <a:alpha val="12000"/>
              </a:srgbClr>
            </a:outerShdw>
          </a:effectLst>
        </p:spPr>
      </p:sp>
      <p:sp>
        <p:nvSpPr>
          <p:cNvPr id="6" name="Text 4"/>
          <p:cNvSpPr txBox="1"/>
          <p:nvPr/>
        </p:nvSpPr>
        <p:spPr>
          <a:xfrm>
            <a:off x="640080" y="1216152"/>
            <a:ext cx="7863840" cy="1051560"/>
          </a:xfrm>
          <a:prstGeom prst="rect">
            <a:avLst/>
          </a:prstGeom>
          <a:noFill/>
          <a:ln/>
        </p:spPr>
        <p:txBody>
          <a:bodyPr wrap="square" lIns="0" tIns="0" rIns="0" bIns="0" rtlCol="0" anchor="ctr"/>
          <a:lstStyle/>
          <a:p>
            <a:pPr marL="0" indent="0">
              <a:buNone/>
            </a:pPr>
            <a:r>
              <a:rPr lang="en-US" sz="1250" i="1" dirty="0">
                <a:solidFill>
                  <a:srgbClr val="FFFFFF"/>
                </a:solidFill>
                <a:latin typeface="Calibri" pitchFamily="34" charset="0"/>
                <a:ea typeface="Calibri" pitchFamily="34" charset="-122"/>
                <a:cs typeface="Calibri" pitchFamily="34" charset="-120"/>
              </a:rPr>
              <a:t>Perangkat lunak yang mampu mengoperasikan berbagai aplikasi dan mengatur fungsi komputer agar dapat kita gunakan (Wempen, 2015). Sejarahnya dimulai sejak 1950-an dan terus berkembang.</a:t>
            </a:r>
            <a:endParaRPr lang="en-US" sz="1250" dirty="0"/>
          </a:p>
        </p:txBody>
      </p:sp>
      <p:sp>
        <p:nvSpPr>
          <p:cNvPr id="7" name="Shape 5"/>
          <p:cNvSpPr/>
          <p:nvPr/>
        </p:nvSpPr>
        <p:spPr>
          <a:xfrm>
            <a:off x="457200" y="2468880"/>
            <a:ext cx="4023360" cy="2194560"/>
          </a:xfrm>
          <a:prstGeom prst="roundRect">
            <a:avLst>
              <a:gd name="adj" fmla="val 3333"/>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8" name="Text 6"/>
          <p:cNvSpPr txBox="1"/>
          <p:nvPr/>
        </p:nvSpPr>
        <p:spPr>
          <a:xfrm>
            <a:off x="640080" y="2542032"/>
            <a:ext cx="3657600" cy="274320"/>
          </a:xfrm>
          <a:prstGeom prst="rect">
            <a:avLst/>
          </a:prstGeom>
          <a:noFill/>
          <a:ln/>
        </p:spPr>
        <p:txBody>
          <a:bodyPr wrap="square" lIns="0" tIns="0" rIns="0" bIns="0" rtlCol="0" anchor="ctr"/>
          <a:lstStyle/>
          <a:p>
            <a:pPr marL="0" indent="0">
              <a:buNone/>
            </a:pPr>
            <a:r>
              <a:rPr lang="en-US" sz="1400" b="1" dirty="0">
                <a:solidFill>
                  <a:srgbClr val="1F7A5C"/>
                </a:solidFill>
                <a:latin typeface="Cambria" pitchFamily="34" charset="0"/>
                <a:ea typeface="Cambria" pitchFamily="34" charset="-122"/>
                <a:cs typeface="Cambria" pitchFamily="34" charset="-120"/>
              </a:rPr>
              <a:t>Desktop &amp; notebook</a:t>
            </a:r>
            <a:endParaRPr lang="en-US" sz="1400" dirty="0"/>
          </a:p>
        </p:txBody>
      </p:sp>
      <p:sp>
        <p:nvSpPr>
          <p:cNvPr id="9" name="Shape 7"/>
          <p:cNvSpPr/>
          <p:nvPr/>
        </p:nvSpPr>
        <p:spPr>
          <a:xfrm>
            <a:off x="685800" y="2926080"/>
            <a:ext cx="457200" cy="457200"/>
          </a:xfrm>
          <a:prstGeom prst="ellipse">
            <a:avLst/>
          </a:prstGeom>
          <a:solidFill>
            <a:srgbClr val="1F7A5C"/>
          </a:solidFill>
          <a:ln w="12700">
            <a:solidFill>
              <a:srgbClr val="1F7A5C"/>
            </a:solidFill>
            <a:prstDash val="solid"/>
          </a:ln>
        </p:spPr>
      </p:sp>
      <p:pic>
        <p:nvPicPr>
          <p:cNvPr id="10" name="Image 0" descr="preencoded.png"/>
          <p:cNvPicPr>
            <a:picLocks noChangeAspect="1"/>
          </p:cNvPicPr>
          <p:nvPr/>
        </p:nvPicPr>
        <p:blipFill>
          <a:blip r:embed="rId3"/>
          <a:stretch>
            <a:fillRect/>
          </a:stretch>
        </p:blipFill>
        <p:spPr>
          <a:xfrm>
            <a:off x="800100" y="3040380"/>
            <a:ext cx="228600" cy="228600"/>
          </a:xfrm>
          <a:prstGeom prst="rect">
            <a:avLst/>
          </a:prstGeom>
        </p:spPr>
      </p:pic>
      <p:sp>
        <p:nvSpPr>
          <p:cNvPr id="11" name="Text 8"/>
          <p:cNvSpPr txBox="1"/>
          <p:nvPr/>
        </p:nvSpPr>
        <p:spPr>
          <a:xfrm>
            <a:off x="1280160" y="2926080"/>
            <a:ext cx="3017520" cy="457200"/>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Microsoft Windows</a:t>
            </a:r>
            <a:endParaRPr lang="en-US" sz="1300" dirty="0"/>
          </a:p>
        </p:txBody>
      </p:sp>
      <p:sp>
        <p:nvSpPr>
          <p:cNvPr id="12" name="Shape 9"/>
          <p:cNvSpPr/>
          <p:nvPr/>
        </p:nvSpPr>
        <p:spPr>
          <a:xfrm>
            <a:off x="685800" y="3493008"/>
            <a:ext cx="457200" cy="457200"/>
          </a:xfrm>
          <a:prstGeom prst="ellipse">
            <a:avLst/>
          </a:prstGeom>
          <a:solidFill>
            <a:srgbClr val="1F7A5C"/>
          </a:solidFill>
          <a:ln w="12700">
            <a:solidFill>
              <a:srgbClr val="1F7A5C"/>
            </a:solidFill>
            <a:prstDash val="solid"/>
          </a:ln>
        </p:spPr>
      </p:sp>
      <p:pic>
        <p:nvPicPr>
          <p:cNvPr id="13" name="Image 1" descr="preencoded.png"/>
          <p:cNvPicPr>
            <a:picLocks noChangeAspect="1"/>
          </p:cNvPicPr>
          <p:nvPr/>
        </p:nvPicPr>
        <p:blipFill>
          <a:blip r:embed="rId4"/>
          <a:stretch>
            <a:fillRect/>
          </a:stretch>
        </p:blipFill>
        <p:spPr>
          <a:xfrm>
            <a:off x="800100" y="3607308"/>
            <a:ext cx="228600" cy="228600"/>
          </a:xfrm>
          <a:prstGeom prst="rect">
            <a:avLst/>
          </a:prstGeom>
        </p:spPr>
      </p:pic>
      <p:sp>
        <p:nvSpPr>
          <p:cNvPr id="14" name="Text 10"/>
          <p:cNvSpPr txBox="1"/>
          <p:nvPr/>
        </p:nvSpPr>
        <p:spPr>
          <a:xfrm>
            <a:off x="1280160" y="3493008"/>
            <a:ext cx="3017520" cy="457200"/>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Mac OS</a:t>
            </a:r>
            <a:endParaRPr lang="en-US" sz="1300" dirty="0"/>
          </a:p>
        </p:txBody>
      </p:sp>
      <p:sp>
        <p:nvSpPr>
          <p:cNvPr id="15" name="Shape 11"/>
          <p:cNvSpPr/>
          <p:nvPr/>
        </p:nvSpPr>
        <p:spPr>
          <a:xfrm>
            <a:off x="685800" y="4059936"/>
            <a:ext cx="457200" cy="457200"/>
          </a:xfrm>
          <a:prstGeom prst="ellipse">
            <a:avLst/>
          </a:prstGeom>
          <a:solidFill>
            <a:srgbClr val="1F7A5C"/>
          </a:solidFill>
          <a:ln w="12700">
            <a:solidFill>
              <a:srgbClr val="1F7A5C"/>
            </a:solidFill>
            <a:prstDash val="solid"/>
          </a:ln>
        </p:spPr>
      </p:sp>
      <p:pic>
        <p:nvPicPr>
          <p:cNvPr id="16" name="Image 2" descr="preencoded.png"/>
          <p:cNvPicPr>
            <a:picLocks noChangeAspect="1"/>
          </p:cNvPicPr>
          <p:nvPr/>
        </p:nvPicPr>
        <p:blipFill>
          <a:blip r:embed="rId5"/>
          <a:stretch>
            <a:fillRect/>
          </a:stretch>
        </p:blipFill>
        <p:spPr>
          <a:xfrm>
            <a:off x="800100" y="4174236"/>
            <a:ext cx="228600" cy="228600"/>
          </a:xfrm>
          <a:prstGeom prst="rect">
            <a:avLst/>
          </a:prstGeom>
        </p:spPr>
      </p:pic>
      <p:sp>
        <p:nvSpPr>
          <p:cNvPr id="17" name="Text 12"/>
          <p:cNvSpPr txBox="1"/>
          <p:nvPr/>
        </p:nvSpPr>
        <p:spPr>
          <a:xfrm>
            <a:off x="1280160" y="4059936"/>
            <a:ext cx="3017520" cy="457200"/>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Linux</a:t>
            </a:r>
            <a:endParaRPr lang="en-US" sz="1300" dirty="0"/>
          </a:p>
        </p:txBody>
      </p:sp>
      <p:sp>
        <p:nvSpPr>
          <p:cNvPr id="18" name="Shape 13"/>
          <p:cNvSpPr/>
          <p:nvPr/>
        </p:nvSpPr>
        <p:spPr>
          <a:xfrm>
            <a:off x="4663440" y="2468880"/>
            <a:ext cx="4023360" cy="2194560"/>
          </a:xfrm>
          <a:prstGeom prst="roundRect">
            <a:avLst>
              <a:gd name="adj" fmla="val 3333"/>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19" name="Text 14"/>
          <p:cNvSpPr txBox="1"/>
          <p:nvPr/>
        </p:nvSpPr>
        <p:spPr>
          <a:xfrm>
            <a:off x="4846320" y="2542032"/>
            <a:ext cx="3657600" cy="274320"/>
          </a:xfrm>
          <a:prstGeom prst="rect">
            <a:avLst/>
          </a:prstGeom>
          <a:noFill/>
          <a:ln/>
        </p:spPr>
        <p:txBody>
          <a:bodyPr wrap="square" lIns="0" tIns="0" rIns="0" bIns="0" rtlCol="0" anchor="ctr"/>
          <a:lstStyle/>
          <a:p>
            <a:pPr marL="0" indent="0">
              <a:buNone/>
            </a:pPr>
            <a:r>
              <a:rPr lang="en-US" sz="1400" b="1" dirty="0">
                <a:solidFill>
                  <a:srgbClr val="E4572E"/>
                </a:solidFill>
                <a:latin typeface="Cambria" pitchFamily="34" charset="0"/>
                <a:ea typeface="Cambria" pitchFamily="34" charset="-122"/>
                <a:cs typeface="Cambria" pitchFamily="34" charset="-120"/>
              </a:rPr>
              <a:t>Tablet &amp; telepon pintar</a:t>
            </a:r>
            <a:endParaRPr lang="en-US" sz="1400" dirty="0"/>
          </a:p>
        </p:txBody>
      </p:sp>
      <p:sp>
        <p:nvSpPr>
          <p:cNvPr id="20" name="Shape 15"/>
          <p:cNvSpPr/>
          <p:nvPr/>
        </p:nvSpPr>
        <p:spPr>
          <a:xfrm>
            <a:off x="4892040" y="2926080"/>
            <a:ext cx="457200" cy="457200"/>
          </a:xfrm>
          <a:prstGeom prst="ellipse">
            <a:avLst/>
          </a:prstGeom>
          <a:solidFill>
            <a:srgbClr val="E4572E"/>
          </a:solidFill>
          <a:ln w="12700">
            <a:solidFill>
              <a:srgbClr val="E4572E"/>
            </a:solidFill>
            <a:prstDash val="solid"/>
          </a:ln>
        </p:spPr>
      </p:sp>
      <p:pic>
        <p:nvPicPr>
          <p:cNvPr id="21" name="Image 3" descr="preencoded.png"/>
          <p:cNvPicPr>
            <a:picLocks noChangeAspect="1"/>
          </p:cNvPicPr>
          <p:nvPr/>
        </p:nvPicPr>
        <p:blipFill>
          <a:blip r:embed="rId6"/>
          <a:stretch>
            <a:fillRect/>
          </a:stretch>
        </p:blipFill>
        <p:spPr>
          <a:xfrm>
            <a:off x="5006340" y="3040380"/>
            <a:ext cx="228600" cy="228600"/>
          </a:xfrm>
          <a:prstGeom prst="rect">
            <a:avLst/>
          </a:prstGeom>
        </p:spPr>
      </p:pic>
      <p:sp>
        <p:nvSpPr>
          <p:cNvPr id="22" name="Text 16"/>
          <p:cNvSpPr txBox="1"/>
          <p:nvPr/>
        </p:nvSpPr>
        <p:spPr>
          <a:xfrm>
            <a:off x="5486400" y="2926080"/>
            <a:ext cx="3017520" cy="457200"/>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Android</a:t>
            </a:r>
            <a:endParaRPr lang="en-US" sz="1300" dirty="0"/>
          </a:p>
        </p:txBody>
      </p:sp>
      <p:sp>
        <p:nvSpPr>
          <p:cNvPr id="23" name="Shape 17"/>
          <p:cNvSpPr/>
          <p:nvPr/>
        </p:nvSpPr>
        <p:spPr>
          <a:xfrm>
            <a:off x="4892040" y="3493008"/>
            <a:ext cx="457200" cy="457200"/>
          </a:xfrm>
          <a:prstGeom prst="ellipse">
            <a:avLst/>
          </a:prstGeom>
          <a:solidFill>
            <a:srgbClr val="E4572E"/>
          </a:solidFill>
          <a:ln w="12700">
            <a:solidFill>
              <a:srgbClr val="E4572E"/>
            </a:solidFill>
            <a:prstDash val="solid"/>
          </a:ln>
        </p:spPr>
      </p:sp>
      <p:pic>
        <p:nvPicPr>
          <p:cNvPr id="24" name="Image 4" descr="preencoded.png"/>
          <p:cNvPicPr>
            <a:picLocks noChangeAspect="1"/>
          </p:cNvPicPr>
          <p:nvPr/>
        </p:nvPicPr>
        <p:blipFill>
          <a:blip r:embed="rId4"/>
          <a:stretch>
            <a:fillRect/>
          </a:stretch>
        </p:blipFill>
        <p:spPr>
          <a:xfrm>
            <a:off x="5006340" y="3607308"/>
            <a:ext cx="228600" cy="228600"/>
          </a:xfrm>
          <a:prstGeom prst="rect">
            <a:avLst/>
          </a:prstGeom>
        </p:spPr>
      </p:pic>
      <p:sp>
        <p:nvSpPr>
          <p:cNvPr id="25" name="Text 18"/>
          <p:cNvSpPr txBox="1"/>
          <p:nvPr/>
        </p:nvSpPr>
        <p:spPr>
          <a:xfrm>
            <a:off x="5486400" y="3493008"/>
            <a:ext cx="3017520" cy="457200"/>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iOS</a:t>
            </a:r>
            <a:endParaRPr lang="en-US" sz="1300" dirty="0"/>
          </a:p>
        </p:txBody>
      </p:sp>
      <p:sp>
        <p:nvSpPr>
          <p:cNvPr id="26" name="Text 19"/>
          <p:cNvSpPr txBox="1"/>
          <p:nvPr/>
        </p:nvSpPr>
        <p:spPr>
          <a:xfrm>
            <a:off x="4846320" y="4069080"/>
            <a:ext cx="3657600" cy="548640"/>
          </a:xfrm>
          <a:prstGeom prst="rect">
            <a:avLst/>
          </a:prstGeom>
          <a:noFill/>
          <a:ln/>
        </p:spPr>
        <p:txBody>
          <a:bodyPr wrap="square" lIns="0" tIns="0" rIns="0" bIns="0" rtlCol="0" anchor="t"/>
          <a:lstStyle/>
          <a:p>
            <a:pPr marL="0" indent="0">
              <a:buNone/>
            </a:pPr>
            <a:r>
              <a:rPr lang="en-US" sz="1050" i="1" dirty="0">
                <a:solidFill>
                  <a:srgbClr val="5B6B66"/>
                </a:solidFill>
                <a:latin typeface="Calibri" pitchFamily="34" charset="0"/>
                <a:ea typeface="Calibri" pitchFamily="34" charset="-122"/>
                <a:cs typeface="Calibri" pitchFamily="34" charset="-120"/>
              </a:rPr>
              <a:t>Sistem operasi biasanya terkait dengan perangkat keras yang digunakan.</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LUNAK · DRIVER</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Device Driver dan Plug-and-Play</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16</a:t>
            </a:r>
            <a:endParaRPr lang="en-US" sz="900" dirty="0"/>
          </a:p>
        </p:txBody>
      </p:sp>
      <p:sp>
        <p:nvSpPr>
          <p:cNvPr id="5" name="Shape 3"/>
          <p:cNvSpPr/>
          <p:nvPr/>
        </p:nvSpPr>
        <p:spPr>
          <a:xfrm>
            <a:off x="457200" y="1188720"/>
            <a:ext cx="4023360" cy="1645920"/>
          </a:xfrm>
          <a:prstGeom prst="roundRect">
            <a:avLst>
              <a:gd name="adj" fmla="val 444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325880"/>
            <a:ext cx="438912" cy="438912"/>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04088" y="1435608"/>
            <a:ext cx="219456" cy="219456"/>
          </a:xfrm>
          <a:prstGeom prst="rect">
            <a:avLst/>
          </a:prstGeom>
        </p:spPr>
      </p:pic>
      <p:sp>
        <p:nvSpPr>
          <p:cNvPr id="8" name="Text 5"/>
          <p:cNvSpPr txBox="1"/>
          <p:nvPr/>
        </p:nvSpPr>
        <p:spPr>
          <a:xfrm>
            <a:off x="1115568" y="129844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Device driver</a:t>
            </a:r>
            <a:endParaRPr lang="en-US" sz="1300" dirty="0"/>
          </a:p>
        </p:txBody>
      </p:sp>
      <p:sp>
        <p:nvSpPr>
          <p:cNvPr id="9" name="Text 6"/>
          <p:cNvSpPr txBox="1"/>
          <p:nvPr/>
        </p:nvSpPr>
        <p:spPr>
          <a:xfrm>
            <a:off x="594360" y="1847088"/>
            <a:ext cx="3749040" cy="914400"/>
          </a:xfrm>
          <a:prstGeom prst="rect">
            <a:avLst/>
          </a:prstGeom>
          <a:noFill/>
          <a:ln/>
        </p:spPr>
        <p:txBody>
          <a:bodyPr wrap="square" lIns="0" tIns="0" rIns="0" bIns="0" rtlCol="0" anchor="t"/>
          <a:lstStyle/>
          <a:p>
            <a:pPr marL="0" indent="0">
              <a:buNone/>
            </a:pPr>
            <a:r>
              <a:rPr lang="en-US" sz="1100" dirty="0">
                <a:solidFill>
                  <a:srgbClr val="1F2E2A"/>
                </a:solidFill>
                <a:latin typeface="Calibri" pitchFamily="34" charset="0"/>
                <a:ea typeface="Calibri" pitchFamily="34" charset="-122"/>
                <a:cs typeface="Calibri" pitchFamily="34" charset="-120"/>
              </a:rPr>
              <a:t>Membantu sistem operasi berkomunikasi dengan perangkat keras: menerjemahkan perintah perangkat lunak ke perangkat keras dan sebaliknya.</a:t>
            </a:r>
            <a:endParaRPr lang="en-US" sz="1100" dirty="0"/>
          </a:p>
        </p:txBody>
      </p:sp>
      <p:sp>
        <p:nvSpPr>
          <p:cNvPr id="10" name="Shape 7"/>
          <p:cNvSpPr/>
          <p:nvPr/>
        </p:nvSpPr>
        <p:spPr>
          <a:xfrm>
            <a:off x="4663440" y="1188720"/>
            <a:ext cx="4023360" cy="1645920"/>
          </a:xfrm>
          <a:prstGeom prst="roundRect">
            <a:avLst>
              <a:gd name="adj" fmla="val 444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4800600" y="1325880"/>
            <a:ext cx="438912" cy="438912"/>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4910328" y="1435608"/>
            <a:ext cx="219456" cy="219456"/>
          </a:xfrm>
          <a:prstGeom prst="rect">
            <a:avLst/>
          </a:prstGeom>
        </p:spPr>
      </p:pic>
      <p:sp>
        <p:nvSpPr>
          <p:cNvPr id="13" name="Text 9"/>
          <p:cNvSpPr txBox="1"/>
          <p:nvPr/>
        </p:nvSpPr>
        <p:spPr>
          <a:xfrm>
            <a:off x="5321808" y="129844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Plug-and-play</a:t>
            </a:r>
            <a:endParaRPr lang="en-US" sz="1300" dirty="0"/>
          </a:p>
        </p:txBody>
      </p:sp>
      <p:sp>
        <p:nvSpPr>
          <p:cNvPr id="14" name="Text 10"/>
          <p:cNvSpPr txBox="1"/>
          <p:nvPr/>
        </p:nvSpPr>
        <p:spPr>
          <a:xfrm>
            <a:off x="4800600" y="1847088"/>
            <a:ext cx="3749040" cy="914400"/>
          </a:xfrm>
          <a:prstGeom prst="rect">
            <a:avLst/>
          </a:prstGeom>
          <a:noFill/>
          <a:ln/>
        </p:spPr>
        <p:txBody>
          <a:bodyPr wrap="square" lIns="0" tIns="0" rIns="0" bIns="0" rtlCol="0" anchor="t"/>
          <a:lstStyle/>
          <a:p>
            <a:pPr marL="0" indent="0">
              <a:buNone/>
            </a:pPr>
            <a:r>
              <a:rPr lang="en-US" sz="1100" dirty="0">
                <a:solidFill>
                  <a:srgbClr val="1F2E2A"/>
                </a:solidFill>
                <a:latin typeface="Calibri" pitchFamily="34" charset="0"/>
                <a:ea typeface="Calibri" pitchFamily="34" charset="-122"/>
                <a:cs typeface="Calibri" pitchFamily="34" charset="-120"/>
              </a:rPr>
              <a:t>Teknologi sistem operasi yang langsung mengenali perangkat yang dipasang dan lokasi drivernya, sehingga siap dipakai setelah instalasi selesai.</a:t>
            </a:r>
            <a:endParaRPr lang="en-US" sz="1100" dirty="0"/>
          </a:p>
        </p:txBody>
      </p:sp>
      <p:sp>
        <p:nvSpPr>
          <p:cNvPr id="15" name="Shape 11"/>
          <p:cNvSpPr/>
          <p:nvPr/>
        </p:nvSpPr>
        <p:spPr>
          <a:xfrm>
            <a:off x="457200" y="3017520"/>
            <a:ext cx="8229600" cy="1645920"/>
          </a:xfrm>
          <a:prstGeom prst="roundRect">
            <a:avLst>
              <a:gd name="adj" fmla="val 4444"/>
            </a:avLst>
          </a:prstGeom>
          <a:solidFill>
            <a:srgbClr val="FBE6DD"/>
          </a:solidFill>
          <a:ln w="6350">
            <a:solidFill>
              <a:srgbClr val="FBE6DD"/>
            </a:solidFill>
            <a:prstDash val="solid"/>
          </a:ln>
          <a:effectLst>
            <a:outerShdw blurRad="76200" dist="19050" dir="5400000" algn="bl" rotWithShape="0">
              <a:srgbClr val="000000">
                <a:alpha val="12000"/>
              </a:srgbClr>
            </a:outerShdw>
          </a:effectLst>
        </p:spPr>
      </p:sp>
      <p:sp>
        <p:nvSpPr>
          <p:cNvPr id="16" name="Shape 12"/>
          <p:cNvSpPr/>
          <p:nvPr/>
        </p:nvSpPr>
        <p:spPr>
          <a:xfrm>
            <a:off x="640080" y="3154680"/>
            <a:ext cx="548640" cy="548640"/>
          </a:xfrm>
          <a:prstGeom prst="ellipse">
            <a:avLst/>
          </a:prstGeom>
          <a:solidFill>
            <a:srgbClr val="E4572E"/>
          </a:solidFill>
          <a:ln w="12700">
            <a:solidFill>
              <a:srgbClr val="E4572E"/>
            </a:solidFill>
            <a:prstDash val="solid"/>
          </a:ln>
        </p:spPr>
      </p:sp>
      <p:pic>
        <p:nvPicPr>
          <p:cNvPr id="17" name="Image 2" descr="preencoded.png"/>
          <p:cNvPicPr>
            <a:picLocks noChangeAspect="1"/>
          </p:cNvPicPr>
          <p:nvPr/>
        </p:nvPicPr>
        <p:blipFill>
          <a:blip r:embed="rId5"/>
          <a:stretch>
            <a:fillRect/>
          </a:stretch>
        </p:blipFill>
        <p:spPr>
          <a:xfrm>
            <a:off x="777240" y="3291840"/>
            <a:ext cx="274320" cy="274320"/>
          </a:xfrm>
          <a:prstGeom prst="rect">
            <a:avLst/>
          </a:prstGeom>
        </p:spPr>
      </p:pic>
      <p:sp>
        <p:nvSpPr>
          <p:cNvPr id="18" name="Text 13"/>
          <p:cNvSpPr txBox="1"/>
          <p:nvPr/>
        </p:nvSpPr>
        <p:spPr>
          <a:xfrm>
            <a:off x="1325880" y="3154680"/>
            <a:ext cx="6400800" cy="548640"/>
          </a:xfrm>
          <a:prstGeom prst="rect">
            <a:avLst/>
          </a:prstGeom>
          <a:noFill/>
          <a:ln/>
        </p:spPr>
        <p:txBody>
          <a:bodyPr wrap="square" lIns="0" tIns="0" rIns="0" bIns="0" rtlCol="0" anchor="ctr"/>
          <a:lstStyle/>
          <a:p>
            <a:pPr marL="0" indent="0">
              <a:buNone/>
            </a:pPr>
            <a:r>
              <a:rPr lang="en-US" sz="1500" b="1" dirty="0">
                <a:solidFill>
                  <a:srgbClr val="12352F"/>
                </a:solidFill>
                <a:latin typeface="Cambria" pitchFamily="34" charset="0"/>
                <a:ea typeface="Cambria" pitchFamily="34" charset="-122"/>
                <a:cs typeface="Cambria" pitchFamily="34" charset="-120"/>
              </a:rPr>
              <a:t>Perangkat tidak dikenali?</a:t>
            </a:r>
            <a:endParaRPr lang="en-US" sz="1500" dirty="0"/>
          </a:p>
        </p:txBody>
      </p:sp>
      <p:sp>
        <p:nvSpPr>
          <p:cNvPr id="19" name="Text 14"/>
          <p:cNvSpPr txBox="1"/>
          <p:nvPr/>
        </p:nvSpPr>
        <p:spPr>
          <a:xfrm>
            <a:off x="685800" y="3794760"/>
            <a:ext cx="7772400" cy="822960"/>
          </a:xfrm>
          <a:prstGeom prst="rect">
            <a:avLst/>
          </a:prstGeom>
          <a:noFill/>
          <a:ln/>
        </p:spPr>
        <p:txBody>
          <a:bodyPr wrap="square" lIns="0" tIns="0" rIns="0" bIns="0" rtlCol="0" anchor="t"/>
          <a:lstStyle/>
          <a:p>
            <a:pPr marL="0" indent="0">
              <a:buNone/>
            </a:pPr>
            <a:r>
              <a:rPr lang="en-US" sz="1200" dirty="0">
                <a:solidFill>
                  <a:srgbClr val="1F2E2A"/>
                </a:solidFill>
                <a:latin typeface="Calibri" pitchFamily="34" charset="0"/>
                <a:ea typeface="Calibri" pitchFamily="34" charset="-122"/>
                <a:cs typeface="Calibri" pitchFamily="34" charset="-120"/>
              </a:rPr>
              <a:t>Penyebabnya bisa terkait driver. Unduh dan instal driver terbaru dari situs penyedia perangkat atau aplikasi tersebut (Biantoro, 2014).</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LUNAK · APLIKASI</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Aplikasi: Fungsi, Syarat, dan Instalasi</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17</a:t>
            </a:r>
            <a:endParaRPr lang="en-US" sz="900" dirty="0"/>
          </a:p>
        </p:txBody>
      </p:sp>
      <p:sp>
        <p:nvSpPr>
          <p:cNvPr id="5" name="Shape 3"/>
          <p:cNvSpPr/>
          <p:nvPr/>
        </p:nvSpPr>
        <p:spPr>
          <a:xfrm>
            <a:off x="457200" y="1188720"/>
            <a:ext cx="4023360" cy="1554480"/>
          </a:xfrm>
          <a:prstGeom prst="roundRect">
            <a:avLst>
              <a:gd name="adj" fmla="val 4706"/>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Text 4"/>
          <p:cNvSpPr txBox="1"/>
          <p:nvPr/>
        </p:nvSpPr>
        <p:spPr>
          <a:xfrm>
            <a:off x="640080" y="1243584"/>
            <a:ext cx="3657600" cy="274320"/>
          </a:xfrm>
          <a:prstGeom prst="rect">
            <a:avLst/>
          </a:prstGeom>
          <a:noFill/>
          <a:ln/>
        </p:spPr>
        <p:txBody>
          <a:bodyPr wrap="square" lIns="0" tIns="0" rIns="0" bIns="0" rtlCol="0" anchor="ctr"/>
          <a:lstStyle/>
          <a:p>
            <a:pPr marL="0" indent="0">
              <a:buNone/>
            </a:pPr>
            <a:r>
              <a:rPr lang="en-US" sz="1400" b="1" dirty="0">
                <a:solidFill>
                  <a:srgbClr val="1F7A5C"/>
                </a:solidFill>
                <a:latin typeface="Cambria" pitchFamily="34" charset="0"/>
                <a:ea typeface="Cambria" pitchFamily="34" charset="-122"/>
                <a:cs typeface="Cambria" pitchFamily="34" charset="-120"/>
              </a:rPr>
              <a:t>Apa itu aplikasi?</a:t>
            </a:r>
            <a:endParaRPr lang="en-US" sz="1400" dirty="0"/>
          </a:p>
        </p:txBody>
      </p:sp>
      <p:sp>
        <p:nvSpPr>
          <p:cNvPr id="7" name="Text 5"/>
          <p:cNvSpPr txBox="1"/>
          <p:nvPr/>
        </p:nvSpPr>
        <p:spPr>
          <a:xfrm>
            <a:off x="640080" y="1572768"/>
            <a:ext cx="3657600" cy="1143000"/>
          </a:xfrm>
          <a:prstGeom prst="rect">
            <a:avLst/>
          </a:prstGeom>
          <a:noFill/>
          <a:ln/>
        </p:spPr>
        <p:txBody>
          <a:bodyPr wrap="square" lIns="0" tIns="0" rIns="0" bIns="0" rtlCol="0" anchor="t"/>
          <a:lstStyle/>
          <a:p>
            <a:pPr marL="0" indent="0">
              <a:buNone/>
            </a:pPr>
            <a:r>
              <a:rPr lang="en-US" sz="1100" dirty="0">
                <a:solidFill>
                  <a:srgbClr val="1F2E2A"/>
                </a:solidFill>
                <a:latin typeface="Calibri" pitchFamily="34" charset="0"/>
                <a:ea typeface="Calibri" pitchFamily="34" charset="-122"/>
                <a:cs typeface="Calibri" pitchFamily="34" charset="-120"/>
              </a:rPr>
              <a:t>Perangkat lunak untuk fungsi dan tujuan tertentu, dari yang produktif hingga hiburan. Aplikasi membuat kita bisa memaksimalkan penggunaan komputer.</a:t>
            </a:r>
            <a:endParaRPr lang="en-US" sz="1100" dirty="0"/>
          </a:p>
        </p:txBody>
      </p:sp>
      <p:sp>
        <p:nvSpPr>
          <p:cNvPr id="8" name="Shape 6"/>
          <p:cNvSpPr/>
          <p:nvPr/>
        </p:nvSpPr>
        <p:spPr>
          <a:xfrm>
            <a:off x="4663440" y="1188720"/>
            <a:ext cx="4023360" cy="1554480"/>
          </a:xfrm>
          <a:prstGeom prst="roundRect">
            <a:avLst>
              <a:gd name="adj" fmla="val 4706"/>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9" name="Text 7"/>
          <p:cNvSpPr txBox="1"/>
          <p:nvPr/>
        </p:nvSpPr>
        <p:spPr>
          <a:xfrm>
            <a:off x="4846320" y="1243584"/>
            <a:ext cx="3657600" cy="274320"/>
          </a:xfrm>
          <a:prstGeom prst="rect">
            <a:avLst/>
          </a:prstGeom>
          <a:noFill/>
          <a:ln/>
        </p:spPr>
        <p:txBody>
          <a:bodyPr wrap="square" lIns="0" tIns="0" rIns="0" bIns="0" rtlCol="0" anchor="ctr"/>
          <a:lstStyle/>
          <a:p>
            <a:pPr marL="0" indent="0">
              <a:buNone/>
            </a:pPr>
            <a:r>
              <a:rPr lang="en-US" sz="1400" b="1" dirty="0">
                <a:solidFill>
                  <a:srgbClr val="E4572E"/>
                </a:solidFill>
                <a:latin typeface="Cambria" pitchFamily="34" charset="0"/>
                <a:ea typeface="Cambria" pitchFamily="34" charset="-122"/>
                <a:cs typeface="Cambria" pitchFamily="34" charset="-120"/>
              </a:rPr>
              <a:t>Jenis aplikasi komputer</a:t>
            </a:r>
            <a:endParaRPr lang="en-US" sz="1400" dirty="0"/>
          </a:p>
        </p:txBody>
      </p:sp>
      <p:sp>
        <p:nvSpPr>
          <p:cNvPr id="10" name="Text 8"/>
          <p:cNvSpPr txBox="1"/>
          <p:nvPr/>
        </p:nvSpPr>
        <p:spPr>
          <a:xfrm>
            <a:off x="4846320" y="1572768"/>
            <a:ext cx="3657600" cy="1143000"/>
          </a:xfrm>
          <a:prstGeom prst="rect">
            <a:avLst/>
          </a:prstGeom>
          <a:noFill/>
          <a:ln/>
        </p:spPr>
        <p:txBody>
          <a:bodyPr wrap="square" lIns="0" tIns="0" rIns="0" bIns="0" rtlCol="0" anchor="t"/>
          <a:lstStyle/>
          <a:p>
            <a:pPr marL="0" indent="0">
              <a:buNone/>
            </a:pPr>
            <a:r>
              <a:rPr lang="en-US" sz="1100" dirty="0">
                <a:solidFill>
                  <a:srgbClr val="1F2E2A"/>
                </a:solidFill>
                <a:latin typeface="Calibri" pitchFamily="34" charset="0"/>
                <a:ea typeface="Calibri" pitchFamily="34" charset="-122"/>
                <a:cs typeface="Calibri" pitchFamily="34" charset="-120"/>
              </a:rPr>
              <a:t>Produktivitas bisnis, grafis, video, audio, pendidikan, komunikasi, hobi, permainan, dan perangkat pengembangan.</a:t>
            </a:r>
            <a:endParaRPr lang="en-US" sz="1100" dirty="0"/>
          </a:p>
        </p:txBody>
      </p:sp>
      <p:sp>
        <p:nvSpPr>
          <p:cNvPr id="11" name="Shape 9"/>
          <p:cNvSpPr/>
          <p:nvPr/>
        </p:nvSpPr>
        <p:spPr>
          <a:xfrm>
            <a:off x="457200" y="2926080"/>
            <a:ext cx="4023360" cy="1737360"/>
          </a:xfrm>
          <a:prstGeom prst="roundRect">
            <a:avLst>
              <a:gd name="adj" fmla="val 421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2" name="Shape 10"/>
          <p:cNvSpPr/>
          <p:nvPr/>
        </p:nvSpPr>
        <p:spPr>
          <a:xfrm>
            <a:off x="594360" y="3063240"/>
            <a:ext cx="438912" cy="438912"/>
          </a:xfrm>
          <a:prstGeom prst="ellipse">
            <a:avLst/>
          </a:prstGeom>
          <a:solidFill>
            <a:srgbClr val="1F7A5C"/>
          </a:solidFill>
          <a:ln w="12700">
            <a:solidFill>
              <a:srgbClr val="1F7A5C"/>
            </a:solidFill>
            <a:prstDash val="solid"/>
          </a:ln>
        </p:spPr>
      </p:sp>
      <p:pic>
        <p:nvPicPr>
          <p:cNvPr id="13" name="Image 0" descr="preencoded.png"/>
          <p:cNvPicPr>
            <a:picLocks noChangeAspect="1"/>
          </p:cNvPicPr>
          <p:nvPr/>
        </p:nvPicPr>
        <p:blipFill>
          <a:blip r:embed="rId3"/>
          <a:stretch>
            <a:fillRect/>
          </a:stretch>
        </p:blipFill>
        <p:spPr>
          <a:xfrm>
            <a:off x="704088" y="3172968"/>
            <a:ext cx="219456" cy="219456"/>
          </a:xfrm>
          <a:prstGeom prst="rect">
            <a:avLst/>
          </a:prstGeom>
        </p:spPr>
      </p:pic>
      <p:sp>
        <p:nvSpPr>
          <p:cNvPr id="14" name="Text 11"/>
          <p:cNvSpPr txBox="1"/>
          <p:nvPr/>
        </p:nvSpPr>
        <p:spPr>
          <a:xfrm>
            <a:off x="1115568" y="303580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Syarat sistem minimal</a:t>
            </a:r>
            <a:endParaRPr lang="en-US" sz="1300" dirty="0"/>
          </a:p>
        </p:txBody>
      </p:sp>
      <p:sp>
        <p:nvSpPr>
          <p:cNvPr id="15" name="Text 12"/>
          <p:cNvSpPr txBox="1"/>
          <p:nvPr/>
        </p:nvSpPr>
        <p:spPr>
          <a:xfrm>
            <a:off x="594360" y="3584448"/>
            <a:ext cx="3749040" cy="10058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Setiap aplikasi punya kemampuan komputer minimal. Contoh: game yang butuh penyimpanan minimal 4 GB menuntut komputer dengan kapasitas yang sama; lebih lega lebih baik.</a:t>
            </a:r>
            <a:endParaRPr lang="en-US" sz="1050" dirty="0"/>
          </a:p>
        </p:txBody>
      </p:sp>
      <p:sp>
        <p:nvSpPr>
          <p:cNvPr id="16" name="Shape 13"/>
          <p:cNvSpPr/>
          <p:nvPr/>
        </p:nvSpPr>
        <p:spPr>
          <a:xfrm>
            <a:off x="4663440" y="2926080"/>
            <a:ext cx="4023360" cy="1737360"/>
          </a:xfrm>
          <a:prstGeom prst="roundRect">
            <a:avLst>
              <a:gd name="adj" fmla="val 421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7" name="Shape 14"/>
          <p:cNvSpPr/>
          <p:nvPr/>
        </p:nvSpPr>
        <p:spPr>
          <a:xfrm>
            <a:off x="4800600" y="3063240"/>
            <a:ext cx="438912" cy="438912"/>
          </a:xfrm>
          <a:prstGeom prst="ellipse">
            <a:avLst/>
          </a:prstGeom>
          <a:solidFill>
            <a:srgbClr val="E4572E"/>
          </a:solidFill>
          <a:ln w="12700">
            <a:solidFill>
              <a:srgbClr val="E4572E"/>
            </a:solidFill>
            <a:prstDash val="solid"/>
          </a:ln>
        </p:spPr>
      </p:sp>
      <p:pic>
        <p:nvPicPr>
          <p:cNvPr id="18" name="Image 1" descr="preencoded.png"/>
          <p:cNvPicPr>
            <a:picLocks noChangeAspect="1"/>
          </p:cNvPicPr>
          <p:nvPr/>
        </p:nvPicPr>
        <p:blipFill>
          <a:blip r:embed="rId4"/>
          <a:stretch>
            <a:fillRect/>
          </a:stretch>
        </p:blipFill>
        <p:spPr>
          <a:xfrm>
            <a:off x="4910328" y="3172968"/>
            <a:ext cx="219456" cy="219456"/>
          </a:xfrm>
          <a:prstGeom prst="rect">
            <a:avLst/>
          </a:prstGeom>
        </p:spPr>
      </p:pic>
      <p:sp>
        <p:nvSpPr>
          <p:cNvPr id="19" name="Text 15"/>
          <p:cNvSpPr txBox="1"/>
          <p:nvPr/>
        </p:nvSpPr>
        <p:spPr>
          <a:xfrm>
            <a:off x="5321808" y="303580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Cara instalasi</a:t>
            </a:r>
            <a:endParaRPr lang="en-US" sz="1300" dirty="0"/>
          </a:p>
        </p:txBody>
      </p:sp>
      <p:sp>
        <p:nvSpPr>
          <p:cNvPr id="20" name="Text 16"/>
          <p:cNvSpPr txBox="1"/>
          <p:nvPr/>
        </p:nvSpPr>
        <p:spPr>
          <a:xfrm>
            <a:off x="4800600" y="3584448"/>
            <a:ext cx="3749040" cy="10058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Hasil unduhan: klik-dobel ikon lalu ikuti petunjuk. Dari disk: masukkan ke DVD drive, ikuti pesan, biasanya klik Setup.exe.</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PERANGKAT LUNAK · KEASLIAN</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Perolehlah Perangkat Lunak Secara Resmi</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18</a:t>
            </a:r>
            <a:endParaRPr lang="en-US" sz="900" dirty="0"/>
          </a:p>
        </p:txBody>
      </p:sp>
      <p:sp>
        <p:nvSpPr>
          <p:cNvPr id="5" name="Shape 3"/>
          <p:cNvSpPr/>
          <p:nvPr/>
        </p:nvSpPr>
        <p:spPr>
          <a:xfrm>
            <a:off x="457200" y="1188720"/>
            <a:ext cx="2651760" cy="2286000"/>
          </a:xfrm>
          <a:prstGeom prst="roundRect">
            <a:avLst>
              <a:gd name="adj" fmla="val 32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1417320" y="1325880"/>
            <a:ext cx="731520" cy="731520"/>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1600200" y="1508760"/>
            <a:ext cx="365760" cy="365760"/>
          </a:xfrm>
          <a:prstGeom prst="rect">
            <a:avLst/>
          </a:prstGeom>
        </p:spPr>
      </p:pic>
      <p:sp>
        <p:nvSpPr>
          <p:cNvPr id="8" name="Text 5"/>
          <p:cNvSpPr txBox="1"/>
          <p:nvPr/>
        </p:nvSpPr>
        <p:spPr>
          <a:xfrm>
            <a:off x="548640" y="2148840"/>
            <a:ext cx="2468880" cy="457200"/>
          </a:xfrm>
          <a:prstGeom prst="rect">
            <a:avLst/>
          </a:prstGeom>
          <a:noFill/>
          <a:ln/>
        </p:spPr>
        <p:txBody>
          <a:bodyPr wrap="square" lIns="0" tIns="0" rIns="0" bIns="0" rtlCol="0" anchor="ctr"/>
          <a:lstStyle/>
          <a:p>
            <a:pPr marL="0" indent="0" algn="ctr">
              <a:buNone/>
            </a:pPr>
            <a:r>
              <a:rPr lang="en-US" sz="1350" b="1" dirty="0">
                <a:solidFill>
                  <a:srgbClr val="12352F"/>
                </a:solidFill>
                <a:latin typeface="Calibri" pitchFamily="34" charset="0"/>
                <a:ea typeface="Calibri" pitchFamily="34" charset="-122"/>
                <a:cs typeface="Calibri" pitchFamily="34" charset="-120"/>
              </a:rPr>
              <a:t>Petunjuk penggunaan</a:t>
            </a:r>
            <a:endParaRPr lang="en-US" sz="1350" dirty="0"/>
          </a:p>
        </p:txBody>
      </p:sp>
      <p:sp>
        <p:nvSpPr>
          <p:cNvPr id="9" name="Text 6"/>
          <p:cNvSpPr txBox="1"/>
          <p:nvPr/>
        </p:nvSpPr>
        <p:spPr>
          <a:xfrm>
            <a:off x="640080" y="2651760"/>
            <a:ext cx="2286000" cy="777240"/>
          </a:xfrm>
          <a:prstGeom prst="rect">
            <a:avLst/>
          </a:prstGeom>
          <a:noFill/>
          <a:ln/>
        </p:spPr>
        <p:txBody>
          <a:bodyPr wrap="square" lIns="0" tIns="0" rIns="0" bIns="0" rtlCol="0" anchor="t"/>
          <a:lstStyle/>
          <a:p>
            <a:pPr marL="0" indent="0" algn="ctr">
              <a:buNone/>
            </a:pPr>
            <a:r>
              <a:rPr lang="en-US" sz="1100" dirty="0">
                <a:solidFill>
                  <a:srgbClr val="1F2E2A"/>
                </a:solidFill>
                <a:latin typeface="Calibri" pitchFamily="34" charset="0"/>
                <a:ea typeface="Calibri" pitchFamily="34" charset="-122"/>
                <a:cs typeface="Calibri" pitchFamily="34" charset="-120"/>
              </a:rPr>
              <a:t>Dapat diakses sesuai bahasa yang kita pahami.</a:t>
            </a:r>
            <a:endParaRPr lang="en-US" sz="1100" dirty="0"/>
          </a:p>
        </p:txBody>
      </p:sp>
      <p:sp>
        <p:nvSpPr>
          <p:cNvPr id="10" name="Shape 7"/>
          <p:cNvSpPr/>
          <p:nvPr/>
        </p:nvSpPr>
        <p:spPr>
          <a:xfrm>
            <a:off x="3246120" y="1188720"/>
            <a:ext cx="2651760" cy="2286000"/>
          </a:xfrm>
          <a:prstGeom prst="roundRect">
            <a:avLst>
              <a:gd name="adj" fmla="val 32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4206240" y="1325880"/>
            <a:ext cx="731520" cy="731520"/>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4389120" y="1508760"/>
            <a:ext cx="365760" cy="365760"/>
          </a:xfrm>
          <a:prstGeom prst="rect">
            <a:avLst/>
          </a:prstGeom>
        </p:spPr>
      </p:pic>
      <p:sp>
        <p:nvSpPr>
          <p:cNvPr id="13" name="Text 9"/>
          <p:cNvSpPr txBox="1"/>
          <p:nvPr/>
        </p:nvSpPr>
        <p:spPr>
          <a:xfrm>
            <a:off x="3337560" y="2148840"/>
            <a:ext cx="2468880" cy="457200"/>
          </a:xfrm>
          <a:prstGeom prst="rect">
            <a:avLst/>
          </a:prstGeom>
          <a:noFill/>
          <a:ln/>
        </p:spPr>
        <p:txBody>
          <a:bodyPr wrap="square" lIns="0" tIns="0" rIns="0" bIns="0" rtlCol="0" anchor="ctr"/>
          <a:lstStyle/>
          <a:p>
            <a:pPr marL="0" indent="0" algn="ctr">
              <a:buNone/>
            </a:pPr>
            <a:r>
              <a:rPr lang="en-US" sz="1350" b="1" dirty="0">
                <a:solidFill>
                  <a:srgbClr val="12352F"/>
                </a:solidFill>
                <a:latin typeface="Calibri" pitchFamily="34" charset="0"/>
                <a:ea typeface="Calibri" pitchFamily="34" charset="-122"/>
                <a:cs typeface="Calibri" pitchFamily="34" charset="-120"/>
              </a:rPr>
              <a:t>Akses perlindungan resmi</a:t>
            </a:r>
            <a:endParaRPr lang="en-US" sz="1350" dirty="0"/>
          </a:p>
        </p:txBody>
      </p:sp>
      <p:sp>
        <p:nvSpPr>
          <p:cNvPr id="14" name="Text 10"/>
          <p:cNvSpPr txBox="1"/>
          <p:nvPr/>
        </p:nvSpPr>
        <p:spPr>
          <a:xfrm>
            <a:off x="3429000" y="2651760"/>
            <a:ext cx="2286000" cy="777240"/>
          </a:xfrm>
          <a:prstGeom prst="rect">
            <a:avLst/>
          </a:prstGeom>
          <a:noFill/>
          <a:ln/>
        </p:spPr>
        <p:txBody>
          <a:bodyPr wrap="square" lIns="0" tIns="0" rIns="0" bIns="0" rtlCol="0" anchor="t"/>
          <a:lstStyle/>
          <a:p>
            <a:pPr marL="0" indent="0" algn="ctr">
              <a:buNone/>
            </a:pPr>
            <a:r>
              <a:rPr lang="en-US" sz="1100" dirty="0">
                <a:solidFill>
                  <a:srgbClr val="1F2E2A"/>
                </a:solidFill>
                <a:latin typeface="Calibri" pitchFamily="34" charset="0"/>
                <a:ea typeface="Calibri" pitchFamily="34" charset="-122"/>
                <a:cs typeface="Calibri" pitchFamily="34" charset="-120"/>
              </a:rPr>
              <a:t>Perlindungan langsung dari produsen.</a:t>
            </a:r>
            <a:endParaRPr lang="en-US" sz="1100" dirty="0"/>
          </a:p>
        </p:txBody>
      </p:sp>
      <p:sp>
        <p:nvSpPr>
          <p:cNvPr id="15" name="Shape 11"/>
          <p:cNvSpPr/>
          <p:nvPr/>
        </p:nvSpPr>
        <p:spPr>
          <a:xfrm>
            <a:off x="6035040" y="1188720"/>
            <a:ext cx="2651760" cy="2286000"/>
          </a:xfrm>
          <a:prstGeom prst="roundRect">
            <a:avLst>
              <a:gd name="adj" fmla="val 32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6" name="Shape 12"/>
          <p:cNvSpPr/>
          <p:nvPr/>
        </p:nvSpPr>
        <p:spPr>
          <a:xfrm>
            <a:off x="6995160" y="1325880"/>
            <a:ext cx="731520" cy="731520"/>
          </a:xfrm>
          <a:prstGeom prst="ellipse">
            <a:avLst/>
          </a:prstGeom>
          <a:solidFill>
            <a:srgbClr val="1F7A5C"/>
          </a:solidFill>
          <a:ln w="12700">
            <a:solidFill>
              <a:srgbClr val="1F7A5C"/>
            </a:solidFill>
            <a:prstDash val="solid"/>
          </a:ln>
        </p:spPr>
      </p:sp>
      <p:pic>
        <p:nvPicPr>
          <p:cNvPr id="17" name="Image 2" descr="preencoded.png"/>
          <p:cNvPicPr>
            <a:picLocks noChangeAspect="1"/>
          </p:cNvPicPr>
          <p:nvPr/>
        </p:nvPicPr>
        <p:blipFill>
          <a:blip r:embed="rId5"/>
          <a:stretch>
            <a:fillRect/>
          </a:stretch>
        </p:blipFill>
        <p:spPr>
          <a:xfrm>
            <a:off x="7178040" y="1508760"/>
            <a:ext cx="365760" cy="365760"/>
          </a:xfrm>
          <a:prstGeom prst="rect">
            <a:avLst/>
          </a:prstGeom>
        </p:spPr>
      </p:pic>
      <p:sp>
        <p:nvSpPr>
          <p:cNvPr id="18" name="Text 13"/>
          <p:cNvSpPr txBox="1"/>
          <p:nvPr/>
        </p:nvSpPr>
        <p:spPr>
          <a:xfrm>
            <a:off x="6126480" y="2148840"/>
            <a:ext cx="2468880" cy="457200"/>
          </a:xfrm>
          <a:prstGeom prst="rect">
            <a:avLst/>
          </a:prstGeom>
          <a:noFill/>
          <a:ln/>
        </p:spPr>
        <p:txBody>
          <a:bodyPr wrap="square" lIns="0" tIns="0" rIns="0" bIns="0" rtlCol="0" anchor="ctr"/>
          <a:lstStyle/>
          <a:p>
            <a:pPr marL="0" indent="0" algn="ctr">
              <a:buNone/>
            </a:pPr>
            <a:r>
              <a:rPr lang="en-US" sz="1350" b="1" dirty="0">
                <a:solidFill>
                  <a:srgbClr val="12352F"/>
                </a:solidFill>
                <a:latin typeface="Calibri" pitchFamily="34" charset="0"/>
                <a:ea typeface="Calibri" pitchFamily="34" charset="-122"/>
                <a:cs typeface="Calibri" pitchFamily="34" charset="-120"/>
              </a:rPr>
              <a:t>Komunikasi dengan produsen</a:t>
            </a:r>
            <a:endParaRPr lang="en-US" sz="1350" dirty="0"/>
          </a:p>
        </p:txBody>
      </p:sp>
      <p:sp>
        <p:nvSpPr>
          <p:cNvPr id="19" name="Text 14"/>
          <p:cNvSpPr txBox="1"/>
          <p:nvPr/>
        </p:nvSpPr>
        <p:spPr>
          <a:xfrm>
            <a:off x="6217920" y="2651760"/>
            <a:ext cx="2286000" cy="777240"/>
          </a:xfrm>
          <a:prstGeom prst="rect">
            <a:avLst/>
          </a:prstGeom>
          <a:noFill/>
          <a:ln/>
        </p:spPr>
        <p:txBody>
          <a:bodyPr wrap="square" lIns="0" tIns="0" rIns="0" bIns="0" rtlCol="0" anchor="t"/>
          <a:lstStyle/>
          <a:p>
            <a:pPr marL="0" indent="0" algn="ctr">
              <a:buNone/>
            </a:pPr>
            <a:r>
              <a:rPr lang="en-US" sz="1100" dirty="0">
                <a:solidFill>
                  <a:srgbClr val="1F2E2A"/>
                </a:solidFill>
                <a:latin typeface="Calibri" pitchFamily="34" charset="0"/>
                <a:ea typeface="Calibri" pitchFamily="34" charset="-122"/>
                <a:cs typeface="Calibri" pitchFamily="34" charset="-120"/>
              </a:rPr>
              <a:t>Bisa menghubungi produsen bila ada masalah pada perangkat.</a:t>
            </a:r>
            <a:endParaRPr lang="en-US" sz="1100" dirty="0"/>
          </a:p>
        </p:txBody>
      </p:sp>
      <p:sp>
        <p:nvSpPr>
          <p:cNvPr id="20" name="Shape 15"/>
          <p:cNvSpPr/>
          <p:nvPr/>
        </p:nvSpPr>
        <p:spPr>
          <a:xfrm>
            <a:off x="457200" y="3703320"/>
            <a:ext cx="8229600" cy="914400"/>
          </a:xfrm>
          <a:prstGeom prst="roundRect">
            <a:avLst>
              <a:gd name="adj" fmla="val 8000"/>
            </a:avLst>
          </a:prstGeom>
          <a:solidFill>
            <a:srgbClr val="12352F"/>
          </a:solidFill>
          <a:ln w="6350">
            <a:solidFill>
              <a:srgbClr val="12352F"/>
            </a:solidFill>
            <a:prstDash val="solid"/>
          </a:ln>
          <a:effectLst>
            <a:outerShdw blurRad="76200" dist="19050" dir="5400000" algn="bl" rotWithShape="0">
              <a:srgbClr val="000000">
                <a:alpha val="12000"/>
              </a:srgbClr>
            </a:outerShdw>
          </a:effectLst>
        </p:spPr>
      </p:sp>
      <p:sp>
        <p:nvSpPr>
          <p:cNvPr id="21" name="Text 16"/>
          <p:cNvSpPr txBox="1"/>
          <p:nvPr/>
        </p:nvSpPr>
        <p:spPr>
          <a:xfrm>
            <a:off x="621792" y="3730752"/>
            <a:ext cx="7900416" cy="859536"/>
          </a:xfrm>
          <a:prstGeom prst="rect">
            <a:avLst/>
          </a:prstGeom>
          <a:noFill/>
          <a:ln/>
        </p:spPr>
        <p:txBody>
          <a:bodyPr wrap="square" lIns="0" tIns="0" rIns="0" bIns="0" rtlCol="0" anchor="ctr"/>
          <a:lstStyle/>
          <a:p>
            <a:pPr marL="0" indent="0">
              <a:buNone/>
            </a:pPr>
            <a:r>
              <a:rPr lang="en-US" sz="1500" i="1" dirty="0">
                <a:solidFill>
                  <a:srgbClr val="FFFFFF"/>
                </a:solidFill>
                <a:latin typeface="Calibri" pitchFamily="34" charset="0"/>
                <a:ea typeface="Calibri" pitchFamily="34" charset="-122"/>
                <a:cs typeface="Calibri" pitchFamily="34" charset="-120"/>
              </a:rPr>
              <a:t>Untuk mendapatkan sistem operasi dan aplikasi, kita mesti memperolehnya secara resmi.</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INTERNET</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Memahami Internet</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19</a:t>
            </a:r>
            <a:endParaRPr lang="en-US" sz="900" dirty="0"/>
          </a:p>
        </p:txBody>
      </p:sp>
      <p:sp>
        <p:nvSpPr>
          <p:cNvPr id="5" name="Shape 3"/>
          <p:cNvSpPr/>
          <p:nvPr/>
        </p:nvSpPr>
        <p:spPr>
          <a:xfrm>
            <a:off x="457200" y="1188720"/>
            <a:ext cx="8229600" cy="914400"/>
          </a:xfrm>
          <a:prstGeom prst="roundRect">
            <a:avLst>
              <a:gd name="adj" fmla="val 8000"/>
            </a:avLst>
          </a:prstGeom>
          <a:solidFill>
            <a:srgbClr val="12352F"/>
          </a:solidFill>
          <a:ln w="6350">
            <a:solidFill>
              <a:srgbClr val="12352F"/>
            </a:solidFill>
            <a:prstDash val="solid"/>
          </a:ln>
          <a:effectLst>
            <a:outerShdw blurRad="76200" dist="19050" dir="5400000" algn="bl" rotWithShape="0">
              <a:srgbClr val="000000">
                <a:alpha val="12000"/>
              </a:srgbClr>
            </a:outerShdw>
          </a:effectLst>
        </p:spPr>
      </p:sp>
      <p:sp>
        <p:nvSpPr>
          <p:cNvPr id="6" name="Text 4"/>
          <p:cNvSpPr txBox="1"/>
          <p:nvPr/>
        </p:nvSpPr>
        <p:spPr>
          <a:xfrm>
            <a:off x="640080" y="1207008"/>
            <a:ext cx="7863840" cy="877824"/>
          </a:xfrm>
          <a:prstGeom prst="rect">
            <a:avLst/>
          </a:prstGeom>
          <a:noFill/>
          <a:ln/>
        </p:spPr>
        <p:txBody>
          <a:bodyPr wrap="square" lIns="0" tIns="0" rIns="0" bIns="0" rtlCol="0" anchor="ctr"/>
          <a:lstStyle/>
          <a:p>
            <a:pPr marL="0" indent="0">
              <a:buNone/>
            </a:pPr>
            <a:r>
              <a:rPr lang="en-US" sz="1250" i="1" dirty="0">
                <a:solidFill>
                  <a:srgbClr val="FFFFFF"/>
                </a:solidFill>
                <a:latin typeface="Calibri" pitchFamily="34" charset="0"/>
                <a:ea typeface="Calibri" pitchFamily="34" charset="-122"/>
                <a:cs typeface="Calibri" pitchFamily="34" charset="-120"/>
              </a:rPr>
              <a:t>Internet adalah jaringan komputer yang memungkinkan satu komputer saling berhubungan dengan komputer lain, dengan komunikasi yang bersifat timbal balik (Levine &amp; Young, 2010).</a:t>
            </a:r>
            <a:endParaRPr lang="en-US" sz="1250" dirty="0"/>
          </a:p>
        </p:txBody>
      </p:sp>
      <p:sp>
        <p:nvSpPr>
          <p:cNvPr id="7" name="Shape 5"/>
          <p:cNvSpPr/>
          <p:nvPr/>
        </p:nvSpPr>
        <p:spPr>
          <a:xfrm>
            <a:off x="457200" y="2286000"/>
            <a:ext cx="4023360" cy="2377440"/>
          </a:xfrm>
          <a:prstGeom prst="roundRect">
            <a:avLst>
              <a:gd name="adj" fmla="val 3077"/>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8" name="Shape 6"/>
          <p:cNvSpPr/>
          <p:nvPr/>
        </p:nvSpPr>
        <p:spPr>
          <a:xfrm>
            <a:off x="640080" y="2395728"/>
            <a:ext cx="502920" cy="502920"/>
          </a:xfrm>
          <a:prstGeom prst="ellipse">
            <a:avLst/>
          </a:prstGeom>
          <a:solidFill>
            <a:srgbClr val="E4572E"/>
          </a:solidFill>
          <a:ln w="12700">
            <a:solidFill>
              <a:srgbClr val="E4572E"/>
            </a:solidFill>
            <a:prstDash val="solid"/>
          </a:ln>
        </p:spPr>
      </p:sp>
      <p:pic>
        <p:nvPicPr>
          <p:cNvPr id="9" name="Image 0" descr="preencoded.png"/>
          <p:cNvPicPr>
            <a:picLocks noChangeAspect="1"/>
          </p:cNvPicPr>
          <p:nvPr/>
        </p:nvPicPr>
        <p:blipFill>
          <a:blip r:embed="rId3"/>
          <a:stretch>
            <a:fillRect/>
          </a:stretch>
        </p:blipFill>
        <p:spPr>
          <a:xfrm>
            <a:off x="765810" y="2521458"/>
            <a:ext cx="251460" cy="251460"/>
          </a:xfrm>
          <a:prstGeom prst="rect">
            <a:avLst/>
          </a:prstGeom>
        </p:spPr>
      </p:pic>
      <p:sp>
        <p:nvSpPr>
          <p:cNvPr id="10" name="Text 7"/>
          <p:cNvSpPr txBox="1"/>
          <p:nvPr/>
        </p:nvSpPr>
        <p:spPr>
          <a:xfrm>
            <a:off x="1280160" y="2395728"/>
            <a:ext cx="3108960" cy="502920"/>
          </a:xfrm>
          <a:prstGeom prst="rect">
            <a:avLst/>
          </a:prstGeom>
          <a:noFill/>
          <a:ln/>
        </p:spPr>
        <p:txBody>
          <a:bodyPr wrap="square" lIns="0" tIns="0" rIns="0" bIns="0" rtlCol="0" anchor="ctr"/>
          <a:lstStyle/>
          <a:p>
            <a:pPr marL="0" indent="0">
              <a:buNone/>
            </a:pPr>
            <a:r>
              <a:rPr lang="en-US" sz="1400" b="1" dirty="0">
                <a:solidFill>
                  <a:srgbClr val="12352F"/>
                </a:solidFill>
                <a:latin typeface="Cambria" pitchFamily="34" charset="0"/>
                <a:ea typeface="Cambria" pitchFamily="34" charset="-122"/>
                <a:cs typeface="Cambria" pitchFamily="34" charset="-120"/>
              </a:rPr>
              <a:t>Asal-usul: ARPANET</a:t>
            </a:r>
            <a:endParaRPr lang="en-US" sz="1400" dirty="0"/>
          </a:p>
        </p:txBody>
      </p:sp>
      <p:sp>
        <p:nvSpPr>
          <p:cNvPr id="11" name="Text 8"/>
          <p:cNvSpPr txBox="1"/>
          <p:nvPr/>
        </p:nvSpPr>
        <p:spPr>
          <a:xfrm>
            <a:off x="640080" y="3017520"/>
            <a:ext cx="3657600" cy="1600200"/>
          </a:xfrm>
          <a:prstGeom prst="rect">
            <a:avLst/>
          </a:prstGeom>
          <a:noFill/>
          <a:ln/>
        </p:spPr>
        <p:txBody>
          <a:bodyPr wrap="square" lIns="0" tIns="0" rIns="0" bIns="0" rtlCol="0" anchor="t"/>
          <a:lstStyle/>
          <a:p>
            <a:pPr marL="0" indent="0">
              <a:buNone/>
            </a:pPr>
            <a:r>
              <a:rPr lang="en-US" sz="1100" dirty="0">
                <a:solidFill>
                  <a:srgbClr val="1F2E2A"/>
                </a:solidFill>
                <a:latin typeface="Calibri" pitchFamily="34" charset="0"/>
                <a:ea typeface="Calibri" pitchFamily="34" charset="-122"/>
                <a:cs typeface="Calibri" pitchFamily="34" charset="-120"/>
              </a:rPr>
              <a:t>Pendahulu internet, proyek Kementerian Pertahanan AS (DOD) pada 1969 untuk bereksperimen dengan teknologi jejaring yang reliabel. Peralatan koneksi makin murah dan ringan sehingga akses makin mudah.</a:t>
            </a:r>
            <a:endParaRPr lang="en-US" sz="1100" dirty="0"/>
          </a:p>
        </p:txBody>
      </p:sp>
      <p:sp>
        <p:nvSpPr>
          <p:cNvPr id="12" name="Text 9"/>
          <p:cNvSpPr txBox="1"/>
          <p:nvPr/>
        </p:nvSpPr>
        <p:spPr>
          <a:xfrm>
            <a:off x="4663440" y="2286000"/>
            <a:ext cx="4023360" cy="274320"/>
          </a:xfrm>
          <a:prstGeom prst="rect">
            <a:avLst/>
          </a:prstGeom>
          <a:noFill/>
          <a:ln/>
        </p:spPr>
        <p:txBody>
          <a:bodyPr wrap="square" lIns="0" tIns="0" rIns="0" bIns="0" rtlCol="0" anchor="ctr"/>
          <a:lstStyle/>
          <a:p>
            <a:pPr marL="0" indent="0">
              <a:buNone/>
            </a:pPr>
            <a:r>
              <a:rPr lang="en-US" sz="1250" b="1" dirty="0">
                <a:solidFill>
                  <a:srgbClr val="1F7A5C"/>
                </a:solidFill>
                <a:latin typeface="Cambria" pitchFamily="34" charset="0"/>
                <a:ea typeface="Cambria" pitchFamily="34" charset="-122"/>
                <a:cs typeface="Cambria" pitchFamily="34" charset="-120"/>
              </a:rPr>
              <a:t>Yang perlu disiapkan untuk mengakses internet</a:t>
            </a:r>
            <a:endParaRPr lang="en-US" sz="1250" dirty="0"/>
          </a:p>
        </p:txBody>
      </p:sp>
      <p:sp>
        <p:nvSpPr>
          <p:cNvPr id="13" name="Shape 10"/>
          <p:cNvSpPr/>
          <p:nvPr/>
        </p:nvSpPr>
        <p:spPr>
          <a:xfrm>
            <a:off x="4663440" y="2633472"/>
            <a:ext cx="4023360" cy="457200"/>
          </a:xfrm>
          <a:prstGeom prst="roundRect">
            <a:avLst>
              <a:gd name="adj" fmla="val 160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4" name="Shape 11"/>
          <p:cNvSpPr/>
          <p:nvPr/>
        </p:nvSpPr>
        <p:spPr>
          <a:xfrm>
            <a:off x="4736592" y="2670048"/>
            <a:ext cx="384048" cy="384048"/>
          </a:xfrm>
          <a:prstGeom prst="ellipse">
            <a:avLst/>
          </a:prstGeom>
          <a:solidFill>
            <a:srgbClr val="1F7A5C"/>
          </a:solidFill>
          <a:ln w="12700">
            <a:solidFill>
              <a:srgbClr val="1F7A5C"/>
            </a:solidFill>
            <a:prstDash val="solid"/>
          </a:ln>
        </p:spPr>
      </p:sp>
      <p:pic>
        <p:nvPicPr>
          <p:cNvPr id="15" name="Image 1" descr="preencoded.png"/>
          <p:cNvPicPr>
            <a:picLocks noChangeAspect="1"/>
          </p:cNvPicPr>
          <p:nvPr/>
        </p:nvPicPr>
        <p:blipFill>
          <a:blip r:embed="rId4"/>
          <a:stretch>
            <a:fillRect/>
          </a:stretch>
        </p:blipFill>
        <p:spPr>
          <a:xfrm>
            <a:off x="4832604" y="2766060"/>
            <a:ext cx="192024" cy="192024"/>
          </a:xfrm>
          <a:prstGeom prst="rect">
            <a:avLst/>
          </a:prstGeom>
        </p:spPr>
      </p:pic>
      <p:sp>
        <p:nvSpPr>
          <p:cNvPr id="16" name="Text 12"/>
          <p:cNvSpPr txBox="1"/>
          <p:nvPr/>
        </p:nvSpPr>
        <p:spPr>
          <a:xfrm>
            <a:off x="5257800" y="2633472"/>
            <a:ext cx="3383280" cy="457200"/>
          </a:xfrm>
          <a:prstGeom prst="rect">
            <a:avLst/>
          </a:prstGeom>
          <a:noFill/>
          <a:ln/>
        </p:spPr>
        <p:txBody>
          <a:bodyPr wrap="square" lIns="0" tIns="0" rIns="0" bIns="0" rtlCol="0" anchor="ctr"/>
          <a:lstStyle/>
          <a:p>
            <a:pPr marL="0" indent="0">
              <a:buNone/>
            </a:pPr>
            <a:r>
              <a:rPr lang="en-US" sz="1150" b="1" dirty="0">
                <a:solidFill>
                  <a:srgbClr val="12352F"/>
                </a:solidFill>
                <a:latin typeface="Calibri" pitchFamily="34" charset="0"/>
                <a:ea typeface="Calibri" pitchFamily="34" charset="-122"/>
                <a:cs typeface="Calibri" pitchFamily="34" charset="-120"/>
              </a:rPr>
              <a:t>Komputer (atau ponsel)</a:t>
            </a:r>
            <a:endParaRPr lang="en-US" sz="1150" dirty="0"/>
          </a:p>
        </p:txBody>
      </p:sp>
      <p:sp>
        <p:nvSpPr>
          <p:cNvPr id="17" name="Shape 13"/>
          <p:cNvSpPr/>
          <p:nvPr/>
        </p:nvSpPr>
        <p:spPr>
          <a:xfrm>
            <a:off x="4663440" y="3163824"/>
            <a:ext cx="4023360" cy="457200"/>
          </a:xfrm>
          <a:prstGeom prst="roundRect">
            <a:avLst>
              <a:gd name="adj" fmla="val 160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8" name="Shape 14"/>
          <p:cNvSpPr/>
          <p:nvPr/>
        </p:nvSpPr>
        <p:spPr>
          <a:xfrm>
            <a:off x="4736592" y="3200400"/>
            <a:ext cx="384048" cy="384048"/>
          </a:xfrm>
          <a:prstGeom prst="ellipse">
            <a:avLst/>
          </a:prstGeom>
          <a:solidFill>
            <a:srgbClr val="E4572E"/>
          </a:solidFill>
          <a:ln w="12700">
            <a:solidFill>
              <a:srgbClr val="E4572E"/>
            </a:solidFill>
            <a:prstDash val="solid"/>
          </a:ln>
        </p:spPr>
      </p:sp>
      <p:pic>
        <p:nvPicPr>
          <p:cNvPr id="19" name="Image 2" descr="preencoded.png"/>
          <p:cNvPicPr>
            <a:picLocks noChangeAspect="1"/>
          </p:cNvPicPr>
          <p:nvPr/>
        </p:nvPicPr>
        <p:blipFill>
          <a:blip r:embed="rId5"/>
          <a:stretch>
            <a:fillRect/>
          </a:stretch>
        </p:blipFill>
        <p:spPr>
          <a:xfrm>
            <a:off x="4832604" y="3296412"/>
            <a:ext cx="192024" cy="192024"/>
          </a:xfrm>
          <a:prstGeom prst="rect">
            <a:avLst/>
          </a:prstGeom>
        </p:spPr>
      </p:pic>
      <p:sp>
        <p:nvSpPr>
          <p:cNvPr id="20" name="Text 15"/>
          <p:cNvSpPr txBox="1"/>
          <p:nvPr/>
        </p:nvSpPr>
        <p:spPr>
          <a:xfrm>
            <a:off x="5257800" y="3163824"/>
            <a:ext cx="3383280" cy="457200"/>
          </a:xfrm>
          <a:prstGeom prst="rect">
            <a:avLst/>
          </a:prstGeom>
          <a:noFill/>
          <a:ln/>
        </p:spPr>
        <p:txBody>
          <a:bodyPr wrap="square" lIns="0" tIns="0" rIns="0" bIns="0" rtlCol="0" anchor="ctr"/>
          <a:lstStyle/>
          <a:p>
            <a:pPr marL="0" indent="0">
              <a:buNone/>
            </a:pPr>
            <a:r>
              <a:rPr lang="en-US" sz="1150" b="1" dirty="0">
                <a:solidFill>
                  <a:srgbClr val="12352F"/>
                </a:solidFill>
                <a:latin typeface="Calibri" pitchFamily="34" charset="0"/>
                <a:ea typeface="Calibri" pitchFamily="34" charset="-122"/>
                <a:cs typeface="Calibri" pitchFamily="34" charset="-120"/>
              </a:rPr>
              <a:t>Modem</a:t>
            </a:r>
            <a:endParaRPr lang="en-US" sz="1150" dirty="0"/>
          </a:p>
        </p:txBody>
      </p:sp>
      <p:sp>
        <p:nvSpPr>
          <p:cNvPr id="21" name="Shape 16"/>
          <p:cNvSpPr/>
          <p:nvPr/>
        </p:nvSpPr>
        <p:spPr>
          <a:xfrm>
            <a:off x="4663440" y="3694176"/>
            <a:ext cx="4023360" cy="457200"/>
          </a:xfrm>
          <a:prstGeom prst="roundRect">
            <a:avLst>
              <a:gd name="adj" fmla="val 160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2" name="Shape 17"/>
          <p:cNvSpPr/>
          <p:nvPr/>
        </p:nvSpPr>
        <p:spPr>
          <a:xfrm>
            <a:off x="4736592" y="3730752"/>
            <a:ext cx="384048" cy="384048"/>
          </a:xfrm>
          <a:prstGeom prst="ellipse">
            <a:avLst/>
          </a:prstGeom>
          <a:solidFill>
            <a:srgbClr val="1F7A5C"/>
          </a:solidFill>
          <a:ln w="12700">
            <a:solidFill>
              <a:srgbClr val="1F7A5C"/>
            </a:solidFill>
            <a:prstDash val="solid"/>
          </a:ln>
        </p:spPr>
      </p:sp>
      <p:pic>
        <p:nvPicPr>
          <p:cNvPr id="23" name="Image 3" descr="preencoded.png"/>
          <p:cNvPicPr>
            <a:picLocks noChangeAspect="1"/>
          </p:cNvPicPr>
          <p:nvPr/>
        </p:nvPicPr>
        <p:blipFill>
          <a:blip r:embed="rId6"/>
          <a:stretch>
            <a:fillRect/>
          </a:stretch>
        </p:blipFill>
        <p:spPr>
          <a:xfrm>
            <a:off x="4832604" y="3826764"/>
            <a:ext cx="192024" cy="192024"/>
          </a:xfrm>
          <a:prstGeom prst="rect">
            <a:avLst/>
          </a:prstGeom>
        </p:spPr>
      </p:pic>
      <p:sp>
        <p:nvSpPr>
          <p:cNvPr id="24" name="Text 18"/>
          <p:cNvSpPr txBox="1"/>
          <p:nvPr/>
        </p:nvSpPr>
        <p:spPr>
          <a:xfrm>
            <a:off x="5257800" y="3694176"/>
            <a:ext cx="3383280" cy="457200"/>
          </a:xfrm>
          <a:prstGeom prst="rect">
            <a:avLst/>
          </a:prstGeom>
          <a:noFill/>
          <a:ln/>
        </p:spPr>
        <p:txBody>
          <a:bodyPr wrap="square" lIns="0" tIns="0" rIns="0" bIns="0" rtlCol="0" anchor="ctr"/>
          <a:lstStyle/>
          <a:p>
            <a:pPr marL="0" indent="0">
              <a:buNone/>
            </a:pPr>
            <a:r>
              <a:rPr lang="en-US" sz="1150" b="1" dirty="0">
                <a:solidFill>
                  <a:srgbClr val="12352F"/>
                </a:solidFill>
                <a:latin typeface="Calibri" pitchFamily="34" charset="0"/>
                <a:ea typeface="Calibri" pitchFamily="34" charset="-122"/>
                <a:cs typeface="Calibri" pitchFamily="34" charset="-120"/>
              </a:rPr>
              <a:t>Akses ke penyedia jasa internet</a:t>
            </a:r>
            <a:endParaRPr lang="en-US" sz="1150" dirty="0"/>
          </a:p>
        </p:txBody>
      </p:sp>
      <p:sp>
        <p:nvSpPr>
          <p:cNvPr id="25" name="Shape 19"/>
          <p:cNvSpPr/>
          <p:nvPr/>
        </p:nvSpPr>
        <p:spPr>
          <a:xfrm>
            <a:off x="4663440" y="4224528"/>
            <a:ext cx="4023360" cy="457200"/>
          </a:xfrm>
          <a:prstGeom prst="roundRect">
            <a:avLst>
              <a:gd name="adj" fmla="val 16000"/>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6" name="Shape 20"/>
          <p:cNvSpPr/>
          <p:nvPr/>
        </p:nvSpPr>
        <p:spPr>
          <a:xfrm>
            <a:off x="4736592" y="4261104"/>
            <a:ext cx="384048" cy="384048"/>
          </a:xfrm>
          <a:prstGeom prst="ellipse">
            <a:avLst/>
          </a:prstGeom>
          <a:solidFill>
            <a:srgbClr val="E4572E"/>
          </a:solidFill>
          <a:ln w="12700">
            <a:solidFill>
              <a:srgbClr val="E4572E"/>
            </a:solidFill>
            <a:prstDash val="solid"/>
          </a:ln>
        </p:spPr>
      </p:sp>
      <p:pic>
        <p:nvPicPr>
          <p:cNvPr id="27" name="Image 4" descr="preencoded.png"/>
          <p:cNvPicPr>
            <a:picLocks noChangeAspect="1"/>
          </p:cNvPicPr>
          <p:nvPr/>
        </p:nvPicPr>
        <p:blipFill>
          <a:blip r:embed="rId7"/>
          <a:stretch>
            <a:fillRect/>
          </a:stretch>
        </p:blipFill>
        <p:spPr>
          <a:xfrm>
            <a:off x="4832604" y="4357116"/>
            <a:ext cx="192024" cy="192024"/>
          </a:xfrm>
          <a:prstGeom prst="rect">
            <a:avLst/>
          </a:prstGeom>
        </p:spPr>
      </p:pic>
      <p:sp>
        <p:nvSpPr>
          <p:cNvPr id="28" name="Text 21"/>
          <p:cNvSpPr txBox="1"/>
          <p:nvPr/>
        </p:nvSpPr>
        <p:spPr>
          <a:xfrm>
            <a:off x="5257800" y="4224528"/>
            <a:ext cx="3383280" cy="457200"/>
          </a:xfrm>
          <a:prstGeom prst="rect">
            <a:avLst/>
          </a:prstGeom>
          <a:noFill/>
          <a:ln/>
        </p:spPr>
        <p:txBody>
          <a:bodyPr wrap="square" lIns="0" tIns="0" rIns="0" bIns="0" rtlCol="0" anchor="ctr"/>
          <a:lstStyle/>
          <a:p>
            <a:pPr marL="0" indent="0">
              <a:buNone/>
            </a:pPr>
            <a:r>
              <a:rPr lang="en-US" sz="1150" b="1" dirty="0">
                <a:solidFill>
                  <a:srgbClr val="12352F"/>
                </a:solidFill>
                <a:latin typeface="Calibri" pitchFamily="34" charset="0"/>
                <a:ea typeface="Calibri" pitchFamily="34" charset="-122"/>
                <a:cs typeface="Calibri" pitchFamily="34" charset="-120"/>
              </a:rPr>
              <a:t>Perangkat lunak pendukung</a:t>
            </a:r>
            <a:endParaRPr lang="en-US" sz="11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KONEKSI INTERNET</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Penyedia Jasa Internet (ISP)</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20</a:t>
            </a:r>
            <a:endParaRPr lang="en-US" sz="900" dirty="0"/>
          </a:p>
        </p:txBody>
      </p:sp>
      <p:sp>
        <p:nvSpPr>
          <p:cNvPr id="5" name="Shape 3"/>
          <p:cNvSpPr/>
          <p:nvPr/>
        </p:nvSpPr>
        <p:spPr>
          <a:xfrm>
            <a:off x="457200" y="1188720"/>
            <a:ext cx="4023360" cy="1737360"/>
          </a:xfrm>
          <a:prstGeom prst="roundRect">
            <a:avLst>
              <a:gd name="adj" fmla="val 421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325880"/>
            <a:ext cx="438912" cy="438912"/>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04088" y="1435608"/>
            <a:ext cx="219456" cy="219456"/>
          </a:xfrm>
          <a:prstGeom prst="rect">
            <a:avLst/>
          </a:prstGeom>
        </p:spPr>
      </p:pic>
      <p:sp>
        <p:nvSpPr>
          <p:cNvPr id="8" name="Text 5"/>
          <p:cNvSpPr txBox="1"/>
          <p:nvPr/>
        </p:nvSpPr>
        <p:spPr>
          <a:xfrm>
            <a:off x="1115568" y="129844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Komputer tidak langsung terhubung</a:t>
            </a:r>
            <a:endParaRPr lang="en-US" sz="1300" dirty="0"/>
          </a:p>
        </p:txBody>
      </p:sp>
      <p:sp>
        <p:nvSpPr>
          <p:cNvPr id="9" name="Text 6"/>
          <p:cNvSpPr txBox="1"/>
          <p:nvPr/>
        </p:nvSpPr>
        <p:spPr>
          <a:xfrm>
            <a:off x="594360" y="1847088"/>
            <a:ext cx="3749040" cy="10058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Koneksi disediakan perusahaan penyedia jasa internet (ISP); kita perlu mendaftar. Biasanya ISP juga mengerjakan pemasangan beserta perangkat lunaknya (Miller, 2016).</a:t>
            </a:r>
            <a:endParaRPr lang="en-US" sz="1050" dirty="0"/>
          </a:p>
        </p:txBody>
      </p:sp>
      <p:sp>
        <p:nvSpPr>
          <p:cNvPr id="10" name="Shape 7"/>
          <p:cNvSpPr/>
          <p:nvPr/>
        </p:nvSpPr>
        <p:spPr>
          <a:xfrm>
            <a:off x="4663440" y="1188720"/>
            <a:ext cx="4023360" cy="1737360"/>
          </a:xfrm>
          <a:prstGeom prst="roundRect">
            <a:avLst>
              <a:gd name="adj" fmla="val 4211"/>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4800600" y="1325880"/>
            <a:ext cx="438912" cy="438912"/>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4910328" y="1435608"/>
            <a:ext cx="219456" cy="219456"/>
          </a:xfrm>
          <a:prstGeom prst="rect">
            <a:avLst/>
          </a:prstGeom>
        </p:spPr>
      </p:pic>
      <p:sp>
        <p:nvSpPr>
          <p:cNvPr id="13" name="Text 9"/>
          <p:cNvSpPr txBox="1"/>
          <p:nvPr/>
        </p:nvSpPr>
        <p:spPr>
          <a:xfrm>
            <a:off x="5321808" y="129844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Modem &amp; router</a:t>
            </a:r>
            <a:endParaRPr lang="en-US" sz="1300" dirty="0"/>
          </a:p>
        </p:txBody>
      </p:sp>
      <p:sp>
        <p:nvSpPr>
          <p:cNvPr id="14" name="Text 10"/>
          <p:cNvSpPr txBox="1"/>
          <p:nvPr/>
        </p:nvSpPr>
        <p:spPr>
          <a:xfrm>
            <a:off x="4800600" y="1847088"/>
            <a:ext cx="3749040" cy="100584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Internet diakses lewat modem, yang terhubung langsung ke komputer atau melalui router jaringan tanpa kabel.</a:t>
            </a:r>
            <a:endParaRPr lang="en-US" sz="1050" dirty="0"/>
          </a:p>
        </p:txBody>
      </p:sp>
      <p:sp>
        <p:nvSpPr>
          <p:cNvPr id="15" name="Text 11"/>
          <p:cNvSpPr txBox="1"/>
          <p:nvPr/>
        </p:nvSpPr>
        <p:spPr>
          <a:xfrm>
            <a:off x="457200" y="3108960"/>
            <a:ext cx="8229600" cy="274320"/>
          </a:xfrm>
          <a:prstGeom prst="rect">
            <a:avLst/>
          </a:prstGeom>
          <a:noFill/>
          <a:ln/>
        </p:spPr>
        <p:txBody>
          <a:bodyPr wrap="square" lIns="0" tIns="0" rIns="0" bIns="0" rtlCol="0" anchor="ctr"/>
          <a:lstStyle/>
          <a:p>
            <a:pPr marL="0" indent="0">
              <a:buNone/>
            </a:pPr>
            <a:r>
              <a:rPr lang="en-US" sz="1350" b="1" dirty="0">
                <a:solidFill>
                  <a:srgbClr val="12352F"/>
                </a:solidFill>
                <a:latin typeface="Cambria" pitchFamily="34" charset="0"/>
                <a:ea typeface="Cambria" pitchFamily="34" charset="-122"/>
                <a:cs typeface="Cambria" pitchFamily="34" charset="-120"/>
              </a:rPr>
              <a:t>Tips memilih penyedia jasa internet (Handayani, 2020)</a:t>
            </a:r>
            <a:endParaRPr lang="en-US" sz="1350" dirty="0"/>
          </a:p>
        </p:txBody>
      </p:sp>
      <p:sp>
        <p:nvSpPr>
          <p:cNvPr id="16" name="Shape 12"/>
          <p:cNvSpPr/>
          <p:nvPr/>
        </p:nvSpPr>
        <p:spPr>
          <a:xfrm>
            <a:off x="457200" y="3474720"/>
            <a:ext cx="1965960" cy="1188720"/>
          </a:xfrm>
          <a:prstGeom prst="roundRect">
            <a:avLst>
              <a:gd name="adj" fmla="val 615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7" name="Shape 13"/>
          <p:cNvSpPr/>
          <p:nvPr/>
        </p:nvSpPr>
        <p:spPr>
          <a:xfrm>
            <a:off x="1188720" y="3566160"/>
            <a:ext cx="502920" cy="502920"/>
          </a:xfrm>
          <a:prstGeom prst="ellipse">
            <a:avLst/>
          </a:prstGeom>
          <a:solidFill>
            <a:srgbClr val="1F7A5C"/>
          </a:solidFill>
          <a:ln w="12700">
            <a:solidFill>
              <a:srgbClr val="1F7A5C"/>
            </a:solidFill>
            <a:prstDash val="solid"/>
          </a:ln>
        </p:spPr>
      </p:sp>
      <p:pic>
        <p:nvPicPr>
          <p:cNvPr id="18" name="Image 2" descr="preencoded.png"/>
          <p:cNvPicPr>
            <a:picLocks noChangeAspect="1"/>
          </p:cNvPicPr>
          <p:nvPr/>
        </p:nvPicPr>
        <p:blipFill>
          <a:blip r:embed="rId5"/>
          <a:stretch>
            <a:fillRect/>
          </a:stretch>
        </p:blipFill>
        <p:spPr>
          <a:xfrm>
            <a:off x="1314450" y="3691890"/>
            <a:ext cx="251460" cy="251460"/>
          </a:xfrm>
          <a:prstGeom prst="rect">
            <a:avLst/>
          </a:prstGeom>
        </p:spPr>
      </p:pic>
      <p:sp>
        <p:nvSpPr>
          <p:cNvPr id="19" name="Text 14"/>
          <p:cNvSpPr txBox="1"/>
          <p:nvPr/>
        </p:nvSpPr>
        <p:spPr>
          <a:xfrm>
            <a:off x="548640" y="4114800"/>
            <a:ext cx="1783080" cy="502920"/>
          </a:xfrm>
          <a:prstGeom prst="rect">
            <a:avLst/>
          </a:prstGeom>
          <a:noFill/>
          <a:ln/>
        </p:spPr>
        <p:txBody>
          <a:bodyPr wrap="square" lIns="0" tIns="0" rIns="0" bIns="0" rtlCol="0" anchor="t"/>
          <a:lstStyle/>
          <a:p>
            <a:pPr marL="0" indent="0" algn="ctr">
              <a:buNone/>
            </a:pPr>
            <a:r>
              <a:rPr lang="en-US" sz="1050" b="1" dirty="0">
                <a:solidFill>
                  <a:srgbClr val="12352F"/>
                </a:solidFill>
                <a:latin typeface="Calibri" pitchFamily="34" charset="0"/>
                <a:ea typeface="Calibri" pitchFamily="34" charset="-122"/>
                <a:cs typeface="Calibri" pitchFamily="34" charset="-120"/>
              </a:rPr>
              <a:t>Kecepatan akses</a:t>
            </a:r>
            <a:endParaRPr lang="en-US" sz="1050" dirty="0"/>
          </a:p>
        </p:txBody>
      </p:sp>
      <p:sp>
        <p:nvSpPr>
          <p:cNvPr id="20" name="Shape 15"/>
          <p:cNvSpPr/>
          <p:nvPr/>
        </p:nvSpPr>
        <p:spPr>
          <a:xfrm>
            <a:off x="2560320" y="3474720"/>
            <a:ext cx="1965960" cy="1188720"/>
          </a:xfrm>
          <a:prstGeom prst="roundRect">
            <a:avLst>
              <a:gd name="adj" fmla="val 615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1" name="Shape 16"/>
          <p:cNvSpPr/>
          <p:nvPr/>
        </p:nvSpPr>
        <p:spPr>
          <a:xfrm>
            <a:off x="3291840" y="3566160"/>
            <a:ext cx="502920" cy="502920"/>
          </a:xfrm>
          <a:prstGeom prst="ellipse">
            <a:avLst/>
          </a:prstGeom>
          <a:solidFill>
            <a:srgbClr val="E4572E"/>
          </a:solidFill>
          <a:ln w="12700">
            <a:solidFill>
              <a:srgbClr val="E4572E"/>
            </a:solidFill>
            <a:prstDash val="solid"/>
          </a:ln>
        </p:spPr>
      </p:sp>
      <p:pic>
        <p:nvPicPr>
          <p:cNvPr id="22" name="Image 3" descr="preencoded.png"/>
          <p:cNvPicPr>
            <a:picLocks noChangeAspect="1"/>
          </p:cNvPicPr>
          <p:nvPr/>
        </p:nvPicPr>
        <p:blipFill>
          <a:blip r:embed="rId6"/>
          <a:stretch>
            <a:fillRect/>
          </a:stretch>
        </p:blipFill>
        <p:spPr>
          <a:xfrm>
            <a:off x="3417570" y="3691890"/>
            <a:ext cx="251460" cy="251460"/>
          </a:xfrm>
          <a:prstGeom prst="rect">
            <a:avLst/>
          </a:prstGeom>
        </p:spPr>
      </p:pic>
      <p:sp>
        <p:nvSpPr>
          <p:cNvPr id="23" name="Text 17"/>
          <p:cNvSpPr txBox="1"/>
          <p:nvPr/>
        </p:nvSpPr>
        <p:spPr>
          <a:xfrm>
            <a:off x="2651760" y="4114800"/>
            <a:ext cx="1783080" cy="502920"/>
          </a:xfrm>
          <a:prstGeom prst="rect">
            <a:avLst/>
          </a:prstGeom>
          <a:noFill/>
          <a:ln/>
        </p:spPr>
        <p:txBody>
          <a:bodyPr wrap="square" lIns="0" tIns="0" rIns="0" bIns="0" rtlCol="0" anchor="t"/>
          <a:lstStyle/>
          <a:p>
            <a:pPr marL="0" indent="0" algn="ctr">
              <a:buNone/>
            </a:pPr>
            <a:r>
              <a:rPr lang="en-US" sz="1050" b="1" dirty="0">
                <a:solidFill>
                  <a:srgbClr val="12352F"/>
                </a:solidFill>
                <a:latin typeface="Calibri" pitchFamily="34" charset="0"/>
                <a:ea typeface="Calibri" pitchFamily="34" charset="-122"/>
                <a:cs typeface="Calibri" pitchFamily="34" charset="-120"/>
              </a:rPr>
              <a:t>Stabilitas, terutama di lokasi kita</a:t>
            </a:r>
            <a:endParaRPr lang="en-US" sz="1050" dirty="0"/>
          </a:p>
        </p:txBody>
      </p:sp>
      <p:sp>
        <p:nvSpPr>
          <p:cNvPr id="24" name="Shape 18"/>
          <p:cNvSpPr/>
          <p:nvPr/>
        </p:nvSpPr>
        <p:spPr>
          <a:xfrm>
            <a:off x="4663440" y="3474720"/>
            <a:ext cx="1965960" cy="1188720"/>
          </a:xfrm>
          <a:prstGeom prst="roundRect">
            <a:avLst>
              <a:gd name="adj" fmla="val 615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5" name="Shape 19"/>
          <p:cNvSpPr/>
          <p:nvPr/>
        </p:nvSpPr>
        <p:spPr>
          <a:xfrm>
            <a:off x="5394960" y="3566160"/>
            <a:ext cx="502920" cy="502920"/>
          </a:xfrm>
          <a:prstGeom prst="ellipse">
            <a:avLst/>
          </a:prstGeom>
          <a:solidFill>
            <a:srgbClr val="1F7A5C"/>
          </a:solidFill>
          <a:ln w="12700">
            <a:solidFill>
              <a:srgbClr val="1F7A5C"/>
            </a:solidFill>
            <a:prstDash val="solid"/>
          </a:ln>
        </p:spPr>
      </p:sp>
      <p:pic>
        <p:nvPicPr>
          <p:cNvPr id="26" name="Image 4" descr="preencoded.png"/>
          <p:cNvPicPr>
            <a:picLocks noChangeAspect="1"/>
          </p:cNvPicPr>
          <p:nvPr/>
        </p:nvPicPr>
        <p:blipFill>
          <a:blip r:embed="rId7"/>
          <a:stretch>
            <a:fillRect/>
          </a:stretch>
        </p:blipFill>
        <p:spPr>
          <a:xfrm>
            <a:off x="5520690" y="3691890"/>
            <a:ext cx="251460" cy="251460"/>
          </a:xfrm>
          <a:prstGeom prst="rect">
            <a:avLst/>
          </a:prstGeom>
        </p:spPr>
      </p:pic>
      <p:sp>
        <p:nvSpPr>
          <p:cNvPr id="27" name="Text 20"/>
          <p:cNvSpPr txBox="1"/>
          <p:nvPr/>
        </p:nvSpPr>
        <p:spPr>
          <a:xfrm>
            <a:off x="4754880" y="4114800"/>
            <a:ext cx="1783080" cy="502920"/>
          </a:xfrm>
          <a:prstGeom prst="rect">
            <a:avLst/>
          </a:prstGeom>
          <a:noFill/>
          <a:ln/>
        </p:spPr>
        <p:txBody>
          <a:bodyPr wrap="square" lIns="0" tIns="0" rIns="0" bIns="0" rtlCol="0" anchor="t"/>
          <a:lstStyle/>
          <a:p>
            <a:pPr marL="0" indent="0" algn="ctr">
              <a:buNone/>
            </a:pPr>
            <a:r>
              <a:rPr lang="en-US" sz="1050" b="1" dirty="0">
                <a:solidFill>
                  <a:srgbClr val="12352F"/>
                </a:solidFill>
                <a:latin typeface="Calibri" pitchFamily="34" charset="0"/>
                <a:ea typeface="Calibri" pitchFamily="34" charset="-122"/>
                <a:cs typeface="Calibri" pitchFamily="34" charset="-120"/>
              </a:rPr>
              <a:t>Pelayanan pelanggan</a:t>
            </a:r>
            <a:endParaRPr lang="en-US" sz="1050" dirty="0"/>
          </a:p>
        </p:txBody>
      </p:sp>
      <p:sp>
        <p:nvSpPr>
          <p:cNvPr id="28" name="Shape 21"/>
          <p:cNvSpPr/>
          <p:nvPr/>
        </p:nvSpPr>
        <p:spPr>
          <a:xfrm>
            <a:off x="6766560" y="3474720"/>
            <a:ext cx="1965960" cy="1188720"/>
          </a:xfrm>
          <a:prstGeom prst="roundRect">
            <a:avLst>
              <a:gd name="adj" fmla="val 615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9" name="Shape 22"/>
          <p:cNvSpPr/>
          <p:nvPr/>
        </p:nvSpPr>
        <p:spPr>
          <a:xfrm>
            <a:off x="7498080" y="3566160"/>
            <a:ext cx="502920" cy="502920"/>
          </a:xfrm>
          <a:prstGeom prst="ellipse">
            <a:avLst/>
          </a:prstGeom>
          <a:solidFill>
            <a:srgbClr val="E4572E"/>
          </a:solidFill>
          <a:ln w="12700">
            <a:solidFill>
              <a:srgbClr val="E4572E"/>
            </a:solidFill>
            <a:prstDash val="solid"/>
          </a:ln>
        </p:spPr>
      </p:sp>
      <p:pic>
        <p:nvPicPr>
          <p:cNvPr id="30" name="Image 5" descr="preencoded.png"/>
          <p:cNvPicPr>
            <a:picLocks noChangeAspect="1"/>
          </p:cNvPicPr>
          <p:nvPr/>
        </p:nvPicPr>
        <p:blipFill>
          <a:blip r:embed="rId8"/>
          <a:stretch>
            <a:fillRect/>
          </a:stretch>
        </p:blipFill>
        <p:spPr>
          <a:xfrm>
            <a:off x="7623810" y="3691890"/>
            <a:ext cx="251460" cy="251460"/>
          </a:xfrm>
          <a:prstGeom prst="rect">
            <a:avLst/>
          </a:prstGeom>
        </p:spPr>
      </p:pic>
      <p:sp>
        <p:nvSpPr>
          <p:cNvPr id="31" name="Text 23"/>
          <p:cNvSpPr txBox="1"/>
          <p:nvPr/>
        </p:nvSpPr>
        <p:spPr>
          <a:xfrm>
            <a:off x="6858000" y="4114800"/>
            <a:ext cx="1783080" cy="502920"/>
          </a:xfrm>
          <a:prstGeom prst="rect">
            <a:avLst/>
          </a:prstGeom>
          <a:noFill/>
          <a:ln/>
        </p:spPr>
        <p:txBody>
          <a:bodyPr wrap="square" lIns="0" tIns="0" rIns="0" bIns="0" rtlCol="0" anchor="t"/>
          <a:lstStyle/>
          <a:p>
            <a:pPr marL="0" indent="0" algn="ctr">
              <a:buNone/>
            </a:pPr>
            <a:r>
              <a:rPr lang="en-US" sz="1050" b="1" dirty="0">
                <a:solidFill>
                  <a:srgbClr val="12352F"/>
                </a:solidFill>
                <a:latin typeface="Calibri" pitchFamily="34" charset="0"/>
                <a:ea typeface="Calibri" pitchFamily="34" charset="-122"/>
                <a:cs typeface="Calibri" pitchFamily="34" charset="-120"/>
              </a:rPr>
              <a:t>Biaya sesuai kemampuan</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KONEKSI INTERNET · WI-FI</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Cara Terhubung ke Wi-Fi</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21</a:t>
            </a:r>
            <a:endParaRPr lang="en-US" sz="900" dirty="0"/>
          </a:p>
        </p:txBody>
      </p:sp>
      <p:sp>
        <p:nvSpPr>
          <p:cNvPr id="5" name="Shape 3"/>
          <p:cNvSpPr/>
          <p:nvPr/>
        </p:nvSpPr>
        <p:spPr>
          <a:xfrm>
            <a:off x="457200" y="1188720"/>
            <a:ext cx="8229600" cy="731520"/>
          </a:xfrm>
          <a:prstGeom prst="roundRect">
            <a:avLst>
              <a:gd name="adj" fmla="val 10000"/>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6" name="Text 4"/>
          <p:cNvSpPr txBox="1"/>
          <p:nvPr/>
        </p:nvSpPr>
        <p:spPr>
          <a:xfrm>
            <a:off x="640080" y="1188720"/>
            <a:ext cx="7863840" cy="731520"/>
          </a:xfrm>
          <a:prstGeom prst="rect">
            <a:avLst/>
          </a:prstGeom>
          <a:noFill/>
          <a:ln/>
        </p:spPr>
        <p:txBody>
          <a:bodyPr wrap="square" lIns="0" tIns="0" rIns="0" bIns="0" rtlCol="0" anchor="ctr"/>
          <a:lstStyle/>
          <a:p>
            <a:pPr marL="0" indent="0">
              <a:buNone/>
            </a:pPr>
            <a:r>
              <a:rPr lang="en-US" sz="1150" dirty="0">
                <a:solidFill>
                  <a:srgbClr val="12352F"/>
                </a:solidFill>
                <a:latin typeface="Calibri" pitchFamily="34" charset="0"/>
                <a:ea typeface="Calibri" pitchFamily="34" charset="-122"/>
                <a:cs typeface="Calibri" pitchFamily="34" charset="-120"/>
              </a:rPr>
              <a:t>Wi-Fi (wireless fidelity) adalah istilah bagi koneksi standar tanpa kabel. Tersedia di rumah, kafe, restoran, hotel, bandara, dan ruang publik, gratis maupun berbayar.</a:t>
            </a:r>
            <a:endParaRPr lang="en-US" sz="1150" dirty="0"/>
          </a:p>
        </p:txBody>
      </p:sp>
      <p:sp>
        <p:nvSpPr>
          <p:cNvPr id="7" name="Shape 5"/>
          <p:cNvSpPr/>
          <p:nvPr/>
        </p:nvSpPr>
        <p:spPr>
          <a:xfrm>
            <a:off x="457200" y="2103120"/>
            <a:ext cx="4023360" cy="2560320"/>
          </a:xfrm>
          <a:prstGeom prst="roundRect">
            <a:avLst>
              <a:gd name="adj" fmla="val 2857"/>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8" name="Shape 6"/>
          <p:cNvSpPr/>
          <p:nvPr/>
        </p:nvSpPr>
        <p:spPr>
          <a:xfrm>
            <a:off x="640080" y="2212848"/>
            <a:ext cx="502920" cy="502920"/>
          </a:xfrm>
          <a:prstGeom prst="ellipse">
            <a:avLst/>
          </a:prstGeom>
          <a:solidFill>
            <a:srgbClr val="1F7A5C"/>
          </a:solidFill>
          <a:ln w="12700">
            <a:solidFill>
              <a:srgbClr val="1F7A5C"/>
            </a:solidFill>
            <a:prstDash val="solid"/>
          </a:ln>
        </p:spPr>
      </p:sp>
      <p:pic>
        <p:nvPicPr>
          <p:cNvPr id="9" name="Image 0" descr="preencoded.png"/>
          <p:cNvPicPr>
            <a:picLocks noChangeAspect="1"/>
          </p:cNvPicPr>
          <p:nvPr/>
        </p:nvPicPr>
        <p:blipFill>
          <a:blip r:embed="rId3"/>
          <a:stretch>
            <a:fillRect/>
          </a:stretch>
        </p:blipFill>
        <p:spPr>
          <a:xfrm>
            <a:off x="765810" y="2338578"/>
            <a:ext cx="251460" cy="251460"/>
          </a:xfrm>
          <a:prstGeom prst="rect">
            <a:avLst/>
          </a:prstGeom>
        </p:spPr>
      </p:pic>
      <p:sp>
        <p:nvSpPr>
          <p:cNvPr id="10" name="Text 7"/>
          <p:cNvSpPr txBox="1"/>
          <p:nvPr/>
        </p:nvSpPr>
        <p:spPr>
          <a:xfrm>
            <a:off x="1280160" y="2212848"/>
            <a:ext cx="3108960" cy="502920"/>
          </a:xfrm>
          <a:prstGeom prst="rect">
            <a:avLst/>
          </a:prstGeom>
          <a:noFill/>
          <a:ln/>
        </p:spPr>
        <p:txBody>
          <a:bodyPr wrap="square" lIns="0" tIns="0" rIns="0" bIns="0" rtlCol="0" anchor="ctr"/>
          <a:lstStyle/>
          <a:p>
            <a:pPr marL="0" indent="0">
              <a:buNone/>
            </a:pPr>
            <a:r>
              <a:rPr lang="en-US" sz="1400" b="1" dirty="0">
                <a:solidFill>
                  <a:srgbClr val="12352F"/>
                </a:solidFill>
                <a:latin typeface="Cambria" pitchFamily="34" charset="0"/>
                <a:ea typeface="Cambria" pitchFamily="34" charset="-122"/>
                <a:cs typeface="Cambria" pitchFamily="34" charset="-120"/>
              </a:rPr>
              <a:t>Notebook / netbook</a:t>
            </a:r>
            <a:endParaRPr lang="en-US" sz="1400" dirty="0"/>
          </a:p>
        </p:txBody>
      </p:sp>
      <p:sp>
        <p:nvSpPr>
          <p:cNvPr id="11" name="Shape 8"/>
          <p:cNvSpPr/>
          <p:nvPr/>
        </p:nvSpPr>
        <p:spPr>
          <a:xfrm>
            <a:off x="640080" y="2834640"/>
            <a:ext cx="310896" cy="310896"/>
          </a:xfrm>
          <a:prstGeom prst="ellipse">
            <a:avLst/>
          </a:prstGeom>
          <a:solidFill>
            <a:srgbClr val="1F7A5C"/>
          </a:solidFill>
          <a:ln w="12700">
            <a:solidFill>
              <a:srgbClr val="FFFFFF"/>
            </a:solidFill>
            <a:prstDash val="solid"/>
          </a:ln>
        </p:spPr>
      </p:sp>
      <p:sp>
        <p:nvSpPr>
          <p:cNvPr id="12" name="Text 9"/>
          <p:cNvSpPr txBox="1"/>
          <p:nvPr/>
        </p:nvSpPr>
        <p:spPr>
          <a:xfrm>
            <a:off x="640080" y="2834640"/>
            <a:ext cx="310896" cy="310896"/>
          </a:xfrm>
          <a:prstGeom prst="rect">
            <a:avLst/>
          </a:prstGeom>
          <a:noFill/>
          <a:ln/>
        </p:spPr>
        <p:txBody>
          <a:bodyPr wrap="square" lIns="0" tIns="0" rIns="0" bIns="0" rtlCol="0" anchor="ctr"/>
          <a:lstStyle/>
          <a:p>
            <a:pPr marL="0" indent="0" algn="ctr">
              <a:buNone/>
            </a:pPr>
            <a:r>
              <a:rPr lang="en-US" sz="1088" b="1" dirty="0">
                <a:solidFill>
                  <a:srgbClr val="FFFFFF"/>
                </a:solidFill>
                <a:latin typeface="Cambria" pitchFamily="34" charset="0"/>
                <a:ea typeface="Cambria" pitchFamily="34" charset="-122"/>
                <a:cs typeface="Cambria" pitchFamily="34" charset="-120"/>
              </a:rPr>
              <a:t>1</a:t>
            </a:r>
            <a:endParaRPr lang="en-US" sz="1088" dirty="0"/>
          </a:p>
        </p:txBody>
      </p:sp>
      <p:sp>
        <p:nvSpPr>
          <p:cNvPr id="13" name="Text 10"/>
          <p:cNvSpPr txBox="1"/>
          <p:nvPr/>
        </p:nvSpPr>
        <p:spPr>
          <a:xfrm>
            <a:off x="1051560" y="2788920"/>
            <a:ext cx="3291840" cy="402336"/>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Lihat jaringan tersedia di bagian koneksi pada taskbar</a:t>
            </a:r>
            <a:endParaRPr lang="en-US" sz="1050" dirty="0"/>
          </a:p>
        </p:txBody>
      </p:sp>
      <p:sp>
        <p:nvSpPr>
          <p:cNvPr id="14" name="Shape 11"/>
          <p:cNvSpPr/>
          <p:nvPr/>
        </p:nvSpPr>
        <p:spPr>
          <a:xfrm>
            <a:off x="640080" y="3273552"/>
            <a:ext cx="310896" cy="310896"/>
          </a:xfrm>
          <a:prstGeom prst="ellipse">
            <a:avLst/>
          </a:prstGeom>
          <a:solidFill>
            <a:srgbClr val="1F7A5C"/>
          </a:solidFill>
          <a:ln w="12700">
            <a:solidFill>
              <a:srgbClr val="FFFFFF"/>
            </a:solidFill>
            <a:prstDash val="solid"/>
          </a:ln>
        </p:spPr>
      </p:sp>
      <p:sp>
        <p:nvSpPr>
          <p:cNvPr id="15" name="Text 12"/>
          <p:cNvSpPr txBox="1"/>
          <p:nvPr/>
        </p:nvSpPr>
        <p:spPr>
          <a:xfrm>
            <a:off x="640080" y="3273552"/>
            <a:ext cx="310896" cy="310896"/>
          </a:xfrm>
          <a:prstGeom prst="rect">
            <a:avLst/>
          </a:prstGeom>
          <a:noFill/>
          <a:ln/>
        </p:spPr>
        <p:txBody>
          <a:bodyPr wrap="square" lIns="0" tIns="0" rIns="0" bIns="0" rtlCol="0" anchor="ctr"/>
          <a:lstStyle/>
          <a:p>
            <a:pPr marL="0" indent="0" algn="ctr">
              <a:buNone/>
            </a:pPr>
            <a:r>
              <a:rPr lang="en-US" sz="1088" b="1" dirty="0">
                <a:solidFill>
                  <a:srgbClr val="FFFFFF"/>
                </a:solidFill>
                <a:latin typeface="Cambria" pitchFamily="34" charset="0"/>
                <a:ea typeface="Cambria" pitchFamily="34" charset="-122"/>
                <a:cs typeface="Cambria" pitchFamily="34" charset="-120"/>
              </a:rPr>
              <a:t>2</a:t>
            </a:r>
            <a:endParaRPr lang="en-US" sz="1088" dirty="0"/>
          </a:p>
        </p:txBody>
      </p:sp>
      <p:sp>
        <p:nvSpPr>
          <p:cNvPr id="16" name="Text 13"/>
          <p:cNvSpPr txBox="1"/>
          <p:nvPr/>
        </p:nvSpPr>
        <p:spPr>
          <a:xfrm>
            <a:off x="1051560" y="3227832"/>
            <a:ext cx="3291840" cy="402336"/>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Klik nama Wi-Fi</a:t>
            </a:r>
            <a:endParaRPr lang="en-US" sz="1050" dirty="0"/>
          </a:p>
        </p:txBody>
      </p:sp>
      <p:sp>
        <p:nvSpPr>
          <p:cNvPr id="17" name="Shape 14"/>
          <p:cNvSpPr/>
          <p:nvPr/>
        </p:nvSpPr>
        <p:spPr>
          <a:xfrm>
            <a:off x="640080" y="3712464"/>
            <a:ext cx="310896" cy="310896"/>
          </a:xfrm>
          <a:prstGeom prst="ellipse">
            <a:avLst/>
          </a:prstGeom>
          <a:solidFill>
            <a:srgbClr val="1F7A5C"/>
          </a:solidFill>
          <a:ln w="12700">
            <a:solidFill>
              <a:srgbClr val="FFFFFF"/>
            </a:solidFill>
            <a:prstDash val="solid"/>
          </a:ln>
        </p:spPr>
      </p:sp>
      <p:sp>
        <p:nvSpPr>
          <p:cNvPr id="18" name="Text 15"/>
          <p:cNvSpPr txBox="1"/>
          <p:nvPr/>
        </p:nvSpPr>
        <p:spPr>
          <a:xfrm>
            <a:off x="640080" y="3712464"/>
            <a:ext cx="310896" cy="310896"/>
          </a:xfrm>
          <a:prstGeom prst="rect">
            <a:avLst/>
          </a:prstGeom>
          <a:noFill/>
          <a:ln/>
        </p:spPr>
        <p:txBody>
          <a:bodyPr wrap="square" lIns="0" tIns="0" rIns="0" bIns="0" rtlCol="0" anchor="ctr"/>
          <a:lstStyle/>
          <a:p>
            <a:pPr marL="0" indent="0" algn="ctr">
              <a:buNone/>
            </a:pPr>
            <a:r>
              <a:rPr lang="en-US" sz="1088" b="1" dirty="0">
                <a:solidFill>
                  <a:srgbClr val="FFFFFF"/>
                </a:solidFill>
                <a:latin typeface="Cambria" pitchFamily="34" charset="0"/>
                <a:ea typeface="Cambria" pitchFamily="34" charset="-122"/>
                <a:cs typeface="Cambria" pitchFamily="34" charset="-120"/>
              </a:rPr>
              <a:t>3</a:t>
            </a:r>
            <a:endParaRPr lang="en-US" sz="1088" dirty="0"/>
          </a:p>
        </p:txBody>
      </p:sp>
      <p:sp>
        <p:nvSpPr>
          <p:cNvPr id="19" name="Text 16"/>
          <p:cNvSpPr txBox="1"/>
          <p:nvPr/>
        </p:nvSpPr>
        <p:spPr>
          <a:xfrm>
            <a:off x="1051560" y="3666744"/>
            <a:ext cx="3291840" cy="402336"/>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Isi kata sandi bila diminta</a:t>
            </a:r>
            <a:endParaRPr lang="en-US" sz="1050" dirty="0"/>
          </a:p>
        </p:txBody>
      </p:sp>
      <p:sp>
        <p:nvSpPr>
          <p:cNvPr id="20" name="Shape 17"/>
          <p:cNvSpPr/>
          <p:nvPr/>
        </p:nvSpPr>
        <p:spPr>
          <a:xfrm>
            <a:off x="640080" y="4151376"/>
            <a:ext cx="310896" cy="310896"/>
          </a:xfrm>
          <a:prstGeom prst="ellipse">
            <a:avLst/>
          </a:prstGeom>
          <a:solidFill>
            <a:srgbClr val="1F7A5C"/>
          </a:solidFill>
          <a:ln w="12700">
            <a:solidFill>
              <a:srgbClr val="FFFFFF"/>
            </a:solidFill>
            <a:prstDash val="solid"/>
          </a:ln>
        </p:spPr>
      </p:sp>
      <p:sp>
        <p:nvSpPr>
          <p:cNvPr id="21" name="Text 18"/>
          <p:cNvSpPr txBox="1"/>
          <p:nvPr/>
        </p:nvSpPr>
        <p:spPr>
          <a:xfrm>
            <a:off x="640080" y="4151376"/>
            <a:ext cx="310896" cy="310896"/>
          </a:xfrm>
          <a:prstGeom prst="rect">
            <a:avLst/>
          </a:prstGeom>
          <a:noFill/>
          <a:ln/>
        </p:spPr>
        <p:txBody>
          <a:bodyPr wrap="square" lIns="0" tIns="0" rIns="0" bIns="0" rtlCol="0" anchor="ctr"/>
          <a:lstStyle/>
          <a:p>
            <a:pPr marL="0" indent="0" algn="ctr">
              <a:buNone/>
            </a:pPr>
            <a:r>
              <a:rPr lang="en-US" sz="1088" b="1" dirty="0">
                <a:solidFill>
                  <a:srgbClr val="FFFFFF"/>
                </a:solidFill>
                <a:latin typeface="Cambria" pitchFamily="34" charset="0"/>
                <a:ea typeface="Cambria" pitchFamily="34" charset="-122"/>
                <a:cs typeface="Cambria" pitchFamily="34" charset="-120"/>
              </a:rPr>
              <a:t>4</a:t>
            </a:r>
            <a:endParaRPr lang="en-US" sz="1088" dirty="0"/>
          </a:p>
        </p:txBody>
      </p:sp>
      <p:sp>
        <p:nvSpPr>
          <p:cNvPr id="22" name="Text 19"/>
          <p:cNvSpPr txBox="1"/>
          <p:nvPr/>
        </p:nvSpPr>
        <p:spPr>
          <a:xfrm>
            <a:off x="1051560" y="4105656"/>
            <a:ext cx="3291840" cy="402336"/>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Setelah itu bisa mengakses jaringan</a:t>
            </a:r>
            <a:endParaRPr lang="en-US" sz="1050" dirty="0"/>
          </a:p>
        </p:txBody>
      </p:sp>
      <p:sp>
        <p:nvSpPr>
          <p:cNvPr id="23" name="Shape 20"/>
          <p:cNvSpPr/>
          <p:nvPr/>
        </p:nvSpPr>
        <p:spPr>
          <a:xfrm>
            <a:off x="4663440" y="2103120"/>
            <a:ext cx="4023360" cy="2560320"/>
          </a:xfrm>
          <a:prstGeom prst="roundRect">
            <a:avLst>
              <a:gd name="adj" fmla="val 2857"/>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4" name="Shape 21"/>
          <p:cNvSpPr/>
          <p:nvPr/>
        </p:nvSpPr>
        <p:spPr>
          <a:xfrm>
            <a:off x="4846320" y="2212848"/>
            <a:ext cx="502920" cy="502920"/>
          </a:xfrm>
          <a:prstGeom prst="ellipse">
            <a:avLst/>
          </a:prstGeom>
          <a:solidFill>
            <a:srgbClr val="E4572E"/>
          </a:solidFill>
          <a:ln w="12700">
            <a:solidFill>
              <a:srgbClr val="E4572E"/>
            </a:solidFill>
            <a:prstDash val="solid"/>
          </a:ln>
        </p:spPr>
      </p:sp>
      <p:pic>
        <p:nvPicPr>
          <p:cNvPr id="25" name="Image 1" descr="preencoded.png"/>
          <p:cNvPicPr>
            <a:picLocks noChangeAspect="1"/>
          </p:cNvPicPr>
          <p:nvPr/>
        </p:nvPicPr>
        <p:blipFill>
          <a:blip r:embed="rId4"/>
          <a:stretch>
            <a:fillRect/>
          </a:stretch>
        </p:blipFill>
        <p:spPr>
          <a:xfrm>
            <a:off x="4972050" y="2338578"/>
            <a:ext cx="251460" cy="251460"/>
          </a:xfrm>
          <a:prstGeom prst="rect">
            <a:avLst/>
          </a:prstGeom>
        </p:spPr>
      </p:pic>
      <p:sp>
        <p:nvSpPr>
          <p:cNvPr id="26" name="Text 22"/>
          <p:cNvSpPr txBox="1"/>
          <p:nvPr/>
        </p:nvSpPr>
        <p:spPr>
          <a:xfrm>
            <a:off x="5486400" y="2212848"/>
            <a:ext cx="3108960" cy="502920"/>
          </a:xfrm>
          <a:prstGeom prst="rect">
            <a:avLst/>
          </a:prstGeom>
          <a:noFill/>
          <a:ln/>
        </p:spPr>
        <p:txBody>
          <a:bodyPr wrap="square" lIns="0" tIns="0" rIns="0" bIns="0" rtlCol="0" anchor="ctr"/>
          <a:lstStyle/>
          <a:p>
            <a:pPr marL="0" indent="0">
              <a:buNone/>
            </a:pPr>
            <a:r>
              <a:rPr lang="en-US" sz="1400" b="1" dirty="0">
                <a:solidFill>
                  <a:srgbClr val="12352F"/>
                </a:solidFill>
                <a:latin typeface="Cambria" pitchFamily="34" charset="0"/>
                <a:ea typeface="Cambria" pitchFamily="34" charset="-122"/>
                <a:cs typeface="Cambria" pitchFamily="34" charset="-120"/>
              </a:rPr>
              <a:t>Telepon pintar</a:t>
            </a:r>
            <a:endParaRPr lang="en-US" sz="1400" dirty="0"/>
          </a:p>
        </p:txBody>
      </p:sp>
      <p:sp>
        <p:nvSpPr>
          <p:cNvPr id="27" name="Shape 23"/>
          <p:cNvSpPr/>
          <p:nvPr/>
        </p:nvSpPr>
        <p:spPr>
          <a:xfrm>
            <a:off x="4846320" y="2834640"/>
            <a:ext cx="310896" cy="310896"/>
          </a:xfrm>
          <a:prstGeom prst="ellipse">
            <a:avLst/>
          </a:prstGeom>
          <a:solidFill>
            <a:srgbClr val="E4572E"/>
          </a:solidFill>
          <a:ln w="12700">
            <a:solidFill>
              <a:srgbClr val="FFFFFF"/>
            </a:solidFill>
            <a:prstDash val="solid"/>
          </a:ln>
        </p:spPr>
      </p:sp>
      <p:sp>
        <p:nvSpPr>
          <p:cNvPr id="28" name="Text 24"/>
          <p:cNvSpPr txBox="1"/>
          <p:nvPr/>
        </p:nvSpPr>
        <p:spPr>
          <a:xfrm>
            <a:off x="4846320" y="2834640"/>
            <a:ext cx="310896" cy="310896"/>
          </a:xfrm>
          <a:prstGeom prst="rect">
            <a:avLst/>
          </a:prstGeom>
          <a:noFill/>
          <a:ln/>
        </p:spPr>
        <p:txBody>
          <a:bodyPr wrap="square" lIns="0" tIns="0" rIns="0" bIns="0" rtlCol="0" anchor="ctr"/>
          <a:lstStyle/>
          <a:p>
            <a:pPr marL="0" indent="0" algn="ctr">
              <a:buNone/>
            </a:pPr>
            <a:r>
              <a:rPr lang="en-US" sz="1088" b="1" dirty="0">
                <a:solidFill>
                  <a:srgbClr val="FFFFFF"/>
                </a:solidFill>
                <a:latin typeface="Cambria" pitchFamily="34" charset="0"/>
                <a:ea typeface="Cambria" pitchFamily="34" charset="-122"/>
                <a:cs typeface="Cambria" pitchFamily="34" charset="-120"/>
              </a:rPr>
              <a:t>1</a:t>
            </a:r>
            <a:endParaRPr lang="en-US" sz="1088" dirty="0"/>
          </a:p>
        </p:txBody>
      </p:sp>
      <p:sp>
        <p:nvSpPr>
          <p:cNvPr id="29" name="Text 25"/>
          <p:cNvSpPr txBox="1"/>
          <p:nvPr/>
        </p:nvSpPr>
        <p:spPr>
          <a:xfrm>
            <a:off x="5257800" y="2788920"/>
            <a:ext cx="3291840" cy="402336"/>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Geser dari atas layar ke bawah</a:t>
            </a:r>
            <a:endParaRPr lang="en-US" sz="1050" dirty="0"/>
          </a:p>
        </p:txBody>
      </p:sp>
      <p:sp>
        <p:nvSpPr>
          <p:cNvPr id="30" name="Shape 26"/>
          <p:cNvSpPr/>
          <p:nvPr/>
        </p:nvSpPr>
        <p:spPr>
          <a:xfrm>
            <a:off x="4846320" y="3273552"/>
            <a:ext cx="310896" cy="310896"/>
          </a:xfrm>
          <a:prstGeom prst="ellipse">
            <a:avLst/>
          </a:prstGeom>
          <a:solidFill>
            <a:srgbClr val="E4572E"/>
          </a:solidFill>
          <a:ln w="12700">
            <a:solidFill>
              <a:srgbClr val="FFFFFF"/>
            </a:solidFill>
            <a:prstDash val="solid"/>
          </a:ln>
        </p:spPr>
      </p:sp>
      <p:sp>
        <p:nvSpPr>
          <p:cNvPr id="31" name="Text 27"/>
          <p:cNvSpPr txBox="1"/>
          <p:nvPr/>
        </p:nvSpPr>
        <p:spPr>
          <a:xfrm>
            <a:off x="4846320" y="3273552"/>
            <a:ext cx="310896" cy="310896"/>
          </a:xfrm>
          <a:prstGeom prst="rect">
            <a:avLst/>
          </a:prstGeom>
          <a:noFill/>
          <a:ln/>
        </p:spPr>
        <p:txBody>
          <a:bodyPr wrap="square" lIns="0" tIns="0" rIns="0" bIns="0" rtlCol="0" anchor="ctr"/>
          <a:lstStyle/>
          <a:p>
            <a:pPr marL="0" indent="0" algn="ctr">
              <a:buNone/>
            </a:pPr>
            <a:r>
              <a:rPr lang="en-US" sz="1088" b="1" dirty="0">
                <a:solidFill>
                  <a:srgbClr val="FFFFFF"/>
                </a:solidFill>
                <a:latin typeface="Cambria" pitchFamily="34" charset="0"/>
                <a:ea typeface="Cambria" pitchFamily="34" charset="-122"/>
                <a:cs typeface="Cambria" pitchFamily="34" charset="-120"/>
              </a:rPr>
              <a:t>2</a:t>
            </a:r>
            <a:endParaRPr lang="en-US" sz="1088" dirty="0"/>
          </a:p>
        </p:txBody>
      </p:sp>
      <p:sp>
        <p:nvSpPr>
          <p:cNvPr id="32" name="Text 28"/>
          <p:cNvSpPr txBox="1"/>
          <p:nvPr/>
        </p:nvSpPr>
        <p:spPr>
          <a:xfrm>
            <a:off x="5257800" y="3227832"/>
            <a:ext cx="3291840" cy="402336"/>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Cari ikon Wi-Fi, klik dan tahan</a:t>
            </a:r>
            <a:endParaRPr lang="en-US" sz="1050" dirty="0"/>
          </a:p>
        </p:txBody>
      </p:sp>
      <p:sp>
        <p:nvSpPr>
          <p:cNvPr id="33" name="Shape 29"/>
          <p:cNvSpPr/>
          <p:nvPr/>
        </p:nvSpPr>
        <p:spPr>
          <a:xfrm>
            <a:off x="4846320" y="3712464"/>
            <a:ext cx="310896" cy="310896"/>
          </a:xfrm>
          <a:prstGeom prst="ellipse">
            <a:avLst/>
          </a:prstGeom>
          <a:solidFill>
            <a:srgbClr val="E4572E"/>
          </a:solidFill>
          <a:ln w="12700">
            <a:solidFill>
              <a:srgbClr val="FFFFFF"/>
            </a:solidFill>
            <a:prstDash val="solid"/>
          </a:ln>
        </p:spPr>
      </p:sp>
      <p:sp>
        <p:nvSpPr>
          <p:cNvPr id="34" name="Text 30"/>
          <p:cNvSpPr txBox="1"/>
          <p:nvPr/>
        </p:nvSpPr>
        <p:spPr>
          <a:xfrm>
            <a:off x="4846320" y="3712464"/>
            <a:ext cx="310896" cy="310896"/>
          </a:xfrm>
          <a:prstGeom prst="rect">
            <a:avLst/>
          </a:prstGeom>
          <a:noFill/>
          <a:ln/>
        </p:spPr>
        <p:txBody>
          <a:bodyPr wrap="square" lIns="0" tIns="0" rIns="0" bIns="0" rtlCol="0" anchor="ctr"/>
          <a:lstStyle/>
          <a:p>
            <a:pPr marL="0" indent="0" algn="ctr">
              <a:buNone/>
            </a:pPr>
            <a:r>
              <a:rPr lang="en-US" sz="1088" b="1" dirty="0">
                <a:solidFill>
                  <a:srgbClr val="FFFFFF"/>
                </a:solidFill>
                <a:latin typeface="Cambria" pitchFamily="34" charset="0"/>
                <a:ea typeface="Cambria" pitchFamily="34" charset="-122"/>
                <a:cs typeface="Cambria" pitchFamily="34" charset="-120"/>
              </a:rPr>
              <a:t>3</a:t>
            </a:r>
            <a:endParaRPr lang="en-US" sz="1088" dirty="0"/>
          </a:p>
        </p:txBody>
      </p:sp>
      <p:sp>
        <p:nvSpPr>
          <p:cNvPr id="35" name="Text 31"/>
          <p:cNvSpPr txBox="1"/>
          <p:nvPr/>
        </p:nvSpPr>
        <p:spPr>
          <a:xfrm>
            <a:off x="5257800" y="3666744"/>
            <a:ext cx="3291840" cy="402336"/>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Pilih salah satu jaringan</a:t>
            </a:r>
            <a:endParaRPr lang="en-US" sz="1050" dirty="0"/>
          </a:p>
        </p:txBody>
      </p:sp>
      <p:sp>
        <p:nvSpPr>
          <p:cNvPr id="36" name="Shape 32"/>
          <p:cNvSpPr/>
          <p:nvPr/>
        </p:nvSpPr>
        <p:spPr>
          <a:xfrm>
            <a:off x="4846320" y="4151376"/>
            <a:ext cx="310896" cy="310896"/>
          </a:xfrm>
          <a:prstGeom prst="ellipse">
            <a:avLst/>
          </a:prstGeom>
          <a:solidFill>
            <a:srgbClr val="E4572E"/>
          </a:solidFill>
          <a:ln w="12700">
            <a:solidFill>
              <a:srgbClr val="FFFFFF"/>
            </a:solidFill>
            <a:prstDash val="solid"/>
          </a:ln>
        </p:spPr>
      </p:sp>
      <p:sp>
        <p:nvSpPr>
          <p:cNvPr id="37" name="Text 33"/>
          <p:cNvSpPr txBox="1"/>
          <p:nvPr/>
        </p:nvSpPr>
        <p:spPr>
          <a:xfrm>
            <a:off x="4846320" y="4151376"/>
            <a:ext cx="310896" cy="310896"/>
          </a:xfrm>
          <a:prstGeom prst="rect">
            <a:avLst/>
          </a:prstGeom>
          <a:noFill/>
          <a:ln/>
        </p:spPr>
        <p:txBody>
          <a:bodyPr wrap="square" lIns="0" tIns="0" rIns="0" bIns="0" rtlCol="0" anchor="ctr"/>
          <a:lstStyle/>
          <a:p>
            <a:pPr marL="0" indent="0" algn="ctr">
              <a:buNone/>
            </a:pPr>
            <a:r>
              <a:rPr lang="en-US" sz="1088" b="1" dirty="0">
                <a:solidFill>
                  <a:srgbClr val="FFFFFF"/>
                </a:solidFill>
                <a:latin typeface="Cambria" pitchFamily="34" charset="0"/>
                <a:ea typeface="Cambria" pitchFamily="34" charset="-122"/>
                <a:cs typeface="Cambria" pitchFamily="34" charset="-120"/>
              </a:rPr>
              <a:t>4</a:t>
            </a:r>
            <a:endParaRPr lang="en-US" sz="1088" dirty="0"/>
          </a:p>
        </p:txBody>
      </p:sp>
      <p:sp>
        <p:nvSpPr>
          <p:cNvPr id="38" name="Text 34"/>
          <p:cNvSpPr txBox="1"/>
          <p:nvPr/>
        </p:nvSpPr>
        <p:spPr>
          <a:xfrm>
            <a:off x="5257800" y="4105656"/>
            <a:ext cx="3291840" cy="402336"/>
          </a:xfrm>
          <a:prstGeom prst="rect">
            <a:avLst/>
          </a:prstGeom>
          <a:noFill/>
          <a:ln/>
        </p:spPr>
        <p:txBody>
          <a:bodyPr wrap="square" lIns="0" tIns="0" rIns="0" bIns="0" rtlCol="0" anchor="ctr"/>
          <a:lstStyle/>
          <a:p>
            <a:pPr marL="0" indent="0">
              <a:buNone/>
            </a:pPr>
            <a:r>
              <a:rPr lang="en-US" sz="1050" dirty="0">
                <a:solidFill>
                  <a:srgbClr val="1F2E2A"/>
                </a:solidFill>
                <a:latin typeface="Calibri" pitchFamily="34" charset="0"/>
                <a:ea typeface="Calibri" pitchFamily="34" charset="-122"/>
                <a:cs typeface="Calibri" pitchFamily="34" charset="-120"/>
              </a:rPr>
              <a:t>Isi kata sandi bila diperlukan</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KONEKSI INTERNET · WI-FI PUBLIK</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Hati-hati dengan Wi-Fi di Ruang Publik</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22</a:t>
            </a:r>
            <a:endParaRPr lang="en-US" sz="900" dirty="0"/>
          </a:p>
        </p:txBody>
      </p:sp>
      <p:sp>
        <p:nvSpPr>
          <p:cNvPr id="5" name="Shape 3"/>
          <p:cNvSpPr/>
          <p:nvPr/>
        </p:nvSpPr>
        <p:spPr>
          <a:xfrm>
            <a:off x="457200" y="1188720"/>
            <a:ext cx="4023360" cy="3474720"/>
          </a:xfrm>
          <a:prstGeom prst="roundRect">
            <a:avLst>
              <a:gd name="adj" fmla="val 2105"/>
            </a:avLst>
          </a:prstGeom>
          <a:solidFill>
            <a:srgbClr val="FBE6DD"/>
          </a:solidFill>
          <a:ln w="6350">
            <a:solidFill>
              <a:srgbClr val="FBE6DD"/>
            </a:solidFill>
            <a:prstDash val="solid"/>
          </a:ln>
          <a:effectLst>
            <a:outerShdw blurRad="76200" dist="19050" dir="5400000" algn="bl" rotWithShape="0">
              <a:srgbClr val="000000">
                <a:alpha val="12000"/>
              </a:srgbClr>
            </a:outerShdw>
          </a:effectLst>
        </p:spPr>
      </p:sp>
      <p:sp>
        <p:nvSpPr>
          <p:cNvPr id="6" name="Shape 4"/>
          <p:cNvSpPr/>
          <p:nvPr/>
        </p:nvSpPr>
        <p:spPr>
          <a:xfrm>
            <a:off x="640080" y="1325880"/>
            <a:ext cx="640080" cy="640080"/>
          </a:xfrm>
          <a:prstGeom prst="ellipse">
            <a:avLst/>
          </a:prstGeom>
          <a:solidFill>
            <a:srgbClr val="B83A2E"/>
          </a:solidFill>
          <a:ln w="12700">
            <a:solidFill>
              <a:srgbClr val="B83A2E"/>
            </a:solidFill>
            <a:prstDash val="solid"/>
          </a:ln>
        </p:spPr>
      </p:sp>
      <p:pic>
        <p:nvPicPr>
          <p:cNvPr id="7" name="Image 0" descr="preencoded.png"/>
          <p:cNvPicPr>
            <a:picLocks noChangeAspect="1"/>
          </p:cNvPicPr>
          <p:nvPr/>
        </p:nvPicPr>
        <p:blipFill>
          <a:blip r:embed="rId3"/>
          <a:stretch>
            <a:fillRect/>
          </a:stretch>
        </p:blipFill>
        <p:spPr>
          <a:xfrm>
            <a:off x="800100" y="1485900"/>
            <a:ext cx="320040" cy="320040"/>
          </a:xfrm>
          <a:prstGeom prst="rect">
            <a:avLst/>
          </a:prstGeom>
        </p:spPr>
      </p:pic>
      <p:sp>
        <p:nvSpPr>
          <p:cNvPr id="8" name="Text 5"/>
          <p:cNvSpPr txBox="1"/>
          <p:nvPr/>
        </p:nvSpPr>
        <p:spPr>
          <a:xfrm>
            <a:off x="1417320" y="1325880"/>
            <a:ext cx="2926080" cy="640080"/>
          </a:xfrm>
          <a:prstGeom prst="rect">
            <a:avLst/>
          </a:prstGeom>
          <a:noFill/>
          <a:ln/>
        </p:spPr>
        <p:txBody>
          <a:bodyPr wrap="square" lIns="0" tIns="0" rIns="0" bIns="0" rtlCol="0" anchor="ctr"/>
          <a:lstStyle/>
          <a:p>
            <a:pPr marL="0" indent="0">
              <a:buNone/>
            </a:pPr>
            <a:r>
              <a:rPr lang="en-US" sz="1700" b="1" dirty="0">
                <a:solidFill>
                  <a:srgbClr val="12352F"/>
                </a:solidFill>
                <a:latin typeface="Cambria" pitchFamily="34" charset="0"/>
                <a:ea typeface="Cambria" pitchFamily="34" charset="-122"/>
                <a:cs typeface="Cambria" pitchFamily="34" charset="-120"/>
              </a:rPr>
              <a:t>Risiko</a:t>
            </a:r>
            <a:endParaRPr lang="en-US" sz="1700" dirty="0"/>
          </a:p>
        </p:txBody>
      </p:sp>
      <p:sp>
        <p:nvSpPr>
          <p:cNvPr id="9" name="Text 6"/>
          <p:cNvSpPr txBox="1"/>
          <p:nvPr/>
        </p:nvSpPr>
        <p:spPr>
          <a:xfrm>
            <a:off x="640080" y="2194560"/>
            <a:ext cx="3657600" cy="2377440"/>
          </a:xfrm>
          <a:prstGeom prst="rect">
            <a:avLst/>
          </a:prstGeom>
          <a:noFill/>
          <a:ln/>
        </p:spPr>
        <p:txBody>
          <a:bodyPr wrap="square" lIns="0" tIns="0" rIns="0" bIns="0" rtlCol="0" anchor="t"/>
          <a:lstStyle/>
          <a:p>
            <a:pPr marL="0" indent="0">
              <a:buNone/>
            </a:pPr>
            <a:r>
              <a:rPr lang="en-US" sz="1200" dirty="0">
                <a:solidFill>
                  <a:srgbClr val="1F2E2A"/>
                </a:solidFill>
                <a:latin typeface="Calibri" pitchFamily="34" charset="0"/>
                <a:ea typeface="Calibri" pitchFamily="34" charset="-122"/>
                <a:cs typeface="Calibri" pitchFamily="34" charset="-120"/>
              </a:rPr>
              <a:t>Jaringan publik bisa tidak seaman jaringan pribadi yang memerlukan kata kunci. Karena semua orang dapat mengakses, mungkin ada pengguna berniat buruk yang mencegat sinyal dari komputer kita ke situs di internet.</a:t>
            </a:r>
            <a:endParaRPr lang="en-US" sz="1200" dirty="0"/>
          </a:p>
        </p:txBody>
      </p:sp>
      <p:sp>
        <p:nvSpPr>
          <p:cNvPr id="10" name="Shape 7"/>
          <p:cNvSpPr/>
          <p:nvPr/>
        </p:nvSpPr>
        <p:spPr>
          <a:xfrm>
            <a:off x="4663440" y="1188720"/>
            <a:ext cx="4023360" cy="3474720"/>
          </a:xfrm>
          <a:prstGeom prst="roundRect">
            <a:avLst>
              <a:gd name="adj" fmla="val 2105"/>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4846320" y="1325880"/>
            <a:ext cx="640080" cy="640080"/>
          </a:xfrm>
          <a:prstGeom prst="ellipse">
            <a:avLst/>
          </a:prstGeom>
          <a:solidFill>
            <a:srgbClr val="1F7A5C"/>
          </a:solidFill>
          <a:ln w="12700">
            <a:solidFill>
              <a:srgbClr val="1F7A5C"/>
            </a:solidFill>
            <a:prstDash val="solid"/>
          </a:ln>
        </p:spPr>
      </p:sp>
      <p:pic>
        <p:nvPicPr>
          <p:cNvPr id="12" name="Image 1" descr="preencoded.png"/>
          <p:cNvPicPr>
            <a:picLocks noChangeAspect="1"/>
          </p:cNvPicPr>
          <p:nvPr/>
        </p:nvPicPr>
        <p:blipFill>
          <a:blip r:embed="rId4"/>
          <a:stretch>
            <a:fillRect/>
          </a:stretch>
        </p:blipFill>
        <p:spPr>
          <a:xfrm>
            <a:off x="5006340" y="1485900"/>
            <a:ext cx="320040" cy="320040"/>
          </a:xfrm>
          <a:prstGeom prst="rect">
            <a:avLst/>
          </a:prstGeom>
        </p:spPr>
      </p:pic>
      <p:sp>
        <p:nvSpPr>
          <p:cNvPr id="13" name="Text 9"/>
          <p:cNvSpPr txBox="1"/>
          <p:nvPr/>
        </p:nvSpPr>
        <p:spPr>
          <a:xfrm>
            <a:off x="5623560" y="1325880"/>
            <a:ext cx="2926080" cy="640080"/>
          </a:xfrm>
          <a:prstGeom prst="rect">
            <a:avLst/>
          </a:prstGeom>
          <a:noFill/>
          <a:ln/>
        </p:spPr>
        <p:txBody>
          <a:bodyPr wrap="square" lIns="0" tIns="0" rIns="0" bIns="0" rtlCol="0" anchor="ctr"/>
          <a:lstStyle/>
          <a:p>
            <a:pPr marL="0" indent="0">
              <a:buNone/>
            </a:pPr>
            <a:r>
              <a:rPr lang="en-US" sz="1700" b="1" dirty="0">
                <a:solidFill>
                  <a:srgbClr val="12352F"/>
                </a:solidFill>
                <a:latin typeface="Cambria" pitchFamily="34" charset="0"/>
                <a:ea typeface="Cambria" pitchFamily="34" charset="-122"/>
                <a:cs typeface="Cambria" pitchFamily="34" charset="-120"/>
              </a:rPr>
              <a:t>Sikap yang tepat</a:t>
            </a:r>
            <a:endParaRPr lang="en-US" sz="1700" dirty="0"/>
          </a:p>
        </p:txBody>
      </p:sp>
      <p:sp>
        <p:nvSpPr>
          <p:cNvPr id="14" name="Shape 10"/>
          <p:cNvSpPr/>
          <p:nvPr/>
        </p:nvSpPr>
        <p:spPr>
          <a:xfrm>
            <a:off x="4846320" y="2194560"/>
            <a:ext cx="3657600" cy="1280160"/>
          </a:xfrm>
          <a:prstGeom prst="roundRect">
            <a:avLst>
              <a:gd name="adj" fmla="val 5714"/>
            </a:avLst>
          </a:prstGeom>
          <a:solidFill>
            <a:srgbClr val="12352F"/>
          </a:solidFill>
          <a:ln w="6350">
            <a:solidFill>
              <a:srgbClr val="12352F"/>
            </a:solidFill>
            <a:prstDash val="solid"/>
          </a:ln>
          <a:effectLst>
            <a:outerShdw blurRad="76200" dist="19050" dir="5400000" algn="bl" rotWithShape="0">
              <a:srgbClr val="000000">
                <a:alpha val="12000"/>
              </a:srgbClr>
            </a:outerShdw>
          </a:effectLst>
        </p:spPr>
      </p:sp>
      <p:sp>
        <p:nvSpPr>
          <p:cNvPr id="15" name="Text 11"/>
          <p:cNvSpPr txBox="1"/>
          <p:nvPr/>
        </p:nvSpPr>
        <p:spPr>
          <a:xfrm>
            <a:off x="5010912" y="2221992"/>
            <a:ext cx="3328416" cy="1225296"/>
          </a:xfrm>
          <a:prstGeom prst="rect">
            <a:avLst/>
          </a:prstGeom>
          <a:noFill/>
          <a:ln/>
        </p:spPr>
        <p:txBody>
          <a:bodyPr wrap="square" lIns="0" tIns="0" rIns="0" bIns="0" rtlCol="0" anchor="ctr"/>
          <a:lstStyle/>
          <a:p>
            <a:pPr marL="0" indent="0">
              <a:buNone/>
            </a:pPr>
            <a:r>
              <a:rPr lang="en-US" sz="1400" i="1" dirty="0">
                <a:solidFill>
                  <a:srgbClr val="FFFFFF"/>
                </a:solidFill>
                <a:latin typeface="Calibri" pitchFamily="34" charset="0"/>
                <a:ea typeface="Calibri" pitchFamily="34" charset="-122"/>
                <a:cs typeface="Calibri" pitchFamily="34" charset="-120"/>
              </a:rPr>
              <a:t>Jangan mengirimkan informasi pribadi dan sensitif dengan koneksi publik.</a:t>
            </a:r>
            <a:endParaRPr lang="en-US" sz="1400" dirty="0"/>
          </a:p>
        </p:txBody>
      </p:sp>
      <p:sp>
        <p:nvSpPr>
          <p:cNvPr id="16" name="Text 12"/>
          <p:cNvSpPr txBox="1"/>
          <p:nvPr/>
        </p:nvSpPr>
        <p:spPr>
          <a:xfrm>
            <a:off x="4846320" y="3611880"/>
            <a:ext cx="3657600" cy="274320"/>
          </a:xfrm>
          <a:prstGeom prst="rect">
            <a:avLst/>
          </a:prstGeom>
          <a:noFill/>
          <a:ln/>
        </p:spPr>
        <p:txBody>
          <a:bodyPr wrap="square" lIns="0" tIns="0" rIns="0" bIns="0" rtlCol="0" anchor="ctr"/>
          <a:lstStyle/>
          <a:p>
            <a:pPr marL="0" indent="0">
              <a:buNone/>
            </a:pPr>
            <a:r>
              <a:rPr lang="en-US" sz="1000" i="1" dirty="0">
                <a:solidFill>
                  <a:srgbClr val="5B6B66"/>
                </a:solidFill>
                <a:latin typeface="Calibri" pitchFamily="34" charset="0"/>
                <a:ea typeface="Calibri" pitchFamily="34" charset="-122"/>
                <a:cs typeface="Calibri" pitchFamily="34" charset="-120"/>
              </a:rPr>
              <a:t>(Miller, 2016)</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LAYANAN DI INTERNET</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Web, Browser, Surel, dan Pesan Instan</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23</a:t>
            </a:r>
            <a:endParaRPr lang="en-US" sz="900" dirty="0"/>
          </a:p>
        </p:txBody>
      </p:sp>
      <p:sp>
        <p:nvSpPr>
          <p:cNvPr id="5" name="Shape 3"/>
          <p:cNvSpPr/>
          <p:nvPr/>
        </p:nvSpPr>
        <p:spPr>
          <a:xfrm>
            <a:off x="457200" y="1188720"/>
            <a:ext cx="4023360" cy="1645920"/>
          </a:xfrm>
          <a:prstGeom prst="roundRect">
            <a:avLst>
              <a:gd name="adj" fmla="val 444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325880"/>
            <a:ext cx="438912" cy="438912"/>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04088" y="1435608"/>
            <a:ext cx="219456" cy="219456"/>
          </a:xfrm>
          <a:prstGeom prst="rect">
            <a:avLst/>
          </a:prstGeom>
        </p:spPr>
      </p:pic>
      <p:sp>
        <p:nvSpPr>
          <p:cNvPr id="8" name="Text 5"/>
          <p:cNvSpPr txBox="1"/>
          <p:nvPr/>
        </p:nvSpPr>
        <p:spPr>
          <a:xfrm>
            <a:off x="1115568" y="1298448"/>
            <a:ext cx="3246120" cy="493776"/>
          </a:xfrm>
          <a:prstGeom prst="rect">
            <a:avLst/>
          </a:prstGeom>
          <a:noFill/>
          <a:ln/>
        </p:spPr>
        <p:txBody>
          <a:bodyPr wrap="square" lIns="0" tIns="0" rIns="0" bIns="0" rtlCol="0" anchor="ctr"/>
          <a:lstStyle/>
          <a:p>
            <a:pPr marL="0" indent="0">
              <a:buNone/>
            </a:pPr>
            <a:r>
              <a:rPr lang="en-US" sz="1350" b="1" dirty="0">
                <a:solidFill>
                  <a:srgbClr val="12352F"/>
                </a:solidFill>
                <a:latin typeface="Calibri" pitchFamily="34" charset="0"/>
                <a:ea typeface="Calibri" pitchFamily="34" charset="-122"/>
                <a:cs typeface="Calibri" pitchFamily="34" charset="-120"/>
              </a:rPr>
              <a:t>Web</a:t>
            </a:r>
            <a:endParaRPr lang="en-US" sz="1350" dirty="0"/>
          </a:p>
        </p:txBody>
      </p:sp>
      <p:sp>
        <p:nvSpPr>
          <p:cNvPr id="9" name="Text 6"/>
          <p:cNvSpPr txBox="1"/>
          <p:nvPr/>
        </p:nvSpPr>
        <p:spPr>
          <a:xfrm>
            <a:off x="594360" y="1847088"/>
            <a:ext cx="3749040" cy="91440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Kumpulan halaman yang menghubungkan satu informasi dengan lainnya: tulisan, gambar, suara, video, animasi.</a:t>
            </a:r>
            <a:endParaRPr lang="en-US" sz="1050" dirty="0"/>
          </a:p>
        </p:txBody>
      </p:sp>
      <p:sp>
        <p:nvSpPr>
          <p:cNvPr id="10" name="Shape 7"/>
          <p:cNvSpPr/>
          <p:nvPr/>
        </p:nvSpPr>
        <p:spPr>
          <a:xfrm>
            <a:off x="4663440" y="1188720"/>
            <a:ext cx="4023360" cy="1645920"/>
          </a:xfrm>
          <a:prstGeom prst="roundRect">
            <a:avLst>
              <a:gd name="adj" fmla="val 444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4800600" y="1325880"/>
            <a:ext cx="438912" cy="438912"/>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4910328" y="1435608"/>
            <a:ext cx="219456" cy="219456"/>
          </a:xfrm>
          <a:prstGeom prst="rect">
            <a:avLst/>
          </a:prstGeom>
        </p:spPr>
      </p:pic>
      <p:sp>
        <p:nvSpPr>
          <p:cNvPr id="13" name="Text 9"/>
          <p:cNvSpPr txBox="1"/>
          <p:nvPr/>
        </p:nvSpPr>
        <p:spPr>
          <a:xfrm>
            <a:off x="5321808" y="1298448"/>
            <a:ext cx="3246120" cy="493776"/>
          </a:xfrm>
          <a:prstGeom prst="rect">
            <a:avLst/>
          </a:prstGeom>
          <a:noFill/>
          <a:ln/>
        </p:spPr>
        <p:txBody>
          <a:bodyPr wrap="square" lIns="0" tIns="0" rIns="0" bIns="0" rtlCol="0" anchor="ctr"/>
          <a:lstStyle/>
          <a:p>
            <a:pPr marL="0" indent="0">
              <a:buNone/>
            </a:pPr>
            <a:r>
              <a:rPr lang="en-US" sz="1350" b="1" dirty="0">
                <a:solidFill>
                  <a:srgbClr val="12352F"/>
                </a:solidFill>
                <a:latin typeface="Calibri" pitchFamily="34" charset="0"/>
                <a:ea typeface="Calibri" pitchFamily="34" charset="-122"/>
                <a:cs typeface="Calibri" pitchFamily="34" charset="-120"/>
              </a:rPr>
              <a:t>Browser (peramban)</a:t>
            </a:r>
            <a:endParaRPr lang="en-US" sz="1350" dirty="0"/>
          </a:p>
        </p:txBody>
      </p:sp>
      <p:sp>
        <p:nvSpPr>
          <p:cNvPr id="14" name="Text 10"/>
          <p:cNvSpPr txBox="1"/>
          <p:nvPr/>
        </p:nvSpPr>
        <p:spPr>
          <a:xfrm>
            <a:off x="4800600" y="1847088"/>
            <a:ext cx="3749040" cy="91440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Program yang menemukan dan menyajikan halaman web di layar gawai; alamat web diketik untuk mengunjungi halaman.</a:t>
            </a:r>
            <a:endParaRPr lang="en-US" sz="1050" dirty="0"/>
          </a:p>
        </p:txBody>
      </p:sp>
      <p:sp>
        <p:nvSpPr>
          <p:cNvPr id="15" name="Shape 11"/>
          <p:cNvSpPr/>
          <p:nvPr/>
        </p:nvSpPr>
        <p:spPr>
          <a:xfrm>
            <a:off x="457200" y="2971800"/>
            <a:ext cx="4023360" cy="1645920"/>
          </a:xfrm>
          <a:prstGeom prst="roundRect">
            <a:avLst>
              <a:gd name="adj" fmla="val 444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6" name="Shape 12"/>
          <p:cNvSpPr/>
          <p:nvPr/>
        </p:nvSpPr>
        <p:spPr>
          <a:xfrm>
            <a:off x="594360" y="3108960"/>
            <a:ext cx="438912" cy="438912"/>
          </a:xfrm>
          <a:prstGeom prst="ellipse">
            <a:avLst/>
          </a:prstGeom>
          <a:solidFill>
            <a:srgbClr val="1F7A5C"/>
          </a:solidFill>
          <a:ln w="12700">
            <a:solidFill>
              <a:srgbClr val="1F7A5C"/>
            </a:solidFill>
            <a:prstDash val="solid"/>
          </a:ln>
        </p:spPr>
      </p:sp>
      <p:pic>
        <p:nvPicPr>
          <p:cNvPr id="17" name="Image 2" descr="preencoded.png"/>
          <p:cNvPicPr>
            <a:picLocks noChangeAspect="1"/>
          </p:cNvPicPr>
          <p:nvPr/>
        </p:nvPicPr>
        <p:blipFill>
          <a:blip r:embed="rId5"/>
          <a:stretch>
            <a:fillRect/>
          </a:stretch>
        </p:blipFill>
        <p:spPr>
          <a:xfrm>
            <a:off x="704088" y="3218688"/>
            <a:ext cx="219456" cy="219456"/>
          </a:xfrm>
          <a:prstGeom prst="rect">
            <a:avLst/>
          </a:prstGeom>
        </p:spPr>
      </p:pic>
      <p:sp>
        <p:nvSpPr>
          <p:cNvPr id="18" name="Text 13"/>
          <p:cNvSpPr txBox="1"/>
          <p:nvPr/>
        </p:nvSpPr>
        <p:spPr>
          <a:xfrm>
            <a:off x="1115568" y="3081528"/>
            <a:ext cx="3246120" cy="493776"/>
          </a:xfrm>
          <a:prstGeom prst="rect">
            <a:avLst/>
          </a:prstGeom>
          <a:noFill/>
          <a:ln/>
        </p:spPr>
        <p:txBody>
          <a:bodyPr wrap="square" lIns="0" tIns="0" rIns="0" bIns="0" rtlCol="0" anchor="ctr"/>
          <a:lstStyle/>
          <a:p>
            <a:pPr marL="0" indent="0">
              <a:buNone/>
            </a:pPr>
            <a:r>
              <a:rPr lang="en-US" sz="1350" b="1" dirty="0">
                <a:solidFill>
                  <a:srgbClr val="12352F"/>
                </a:solidFill>
                <a:latin typeface="Calibri" pitchFamily="34" charset="0"/>
                <a:ea typeface="Calibri" pitchFamily="34" charset="-122"/>
                <a:cs typeface="Calibri" pitchFamily="34" charset="-120"/>
              </a:rPr>
              <a:t>Surel (email)</a:t>
            </a:r>
            <a:endParaRPr lang="en-US" sz="1350" dirty="0"/>
          </a:p>
        </p:txBody>
      </p:sp>
      <p:sp>
        <p:nvSpPr>
          <p:cNvPr id="19" name="Text 14"/>
          <p:cNvSpPr txBox="1"/>
          <p:nvPr/>
        </p:nvSpPr>
        <p:spPr>
          <a:xfrm>
            <a:off x="594360" y="3630168"/>
            <a:ext cx="3749040" cy="91440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Layanan untuk mengirim pesan ke pengguna surel di seluruh dunia. Alamat surel ibarat alamat pos atau nomor telepon.</a:t>
            </a:r>
            <a:endParaRPr lang="en-US" sz="1050" dirty="0"/>
          </a:p>
        </p:txBody>
      </p:sp>
      <p:sp>
        <p:nvSpPr>
          <p:cNvPr id="20" name="Shape 15"/>
          <p:cNvSpPr/>
          <p:nvPr/>
        </p:nvSpPr>
        <p:spPr>
          <a:xfrm>
            <a:off x="4663440" y="2971800"/>
            <a:ext cx="4023360" cy="1645920"/>
          </a:xfrm>
          <a:prstGeom prst="roundRect">
            <a:avLst>
              <a:gd name="adj" fmla="val 444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1" name="Shape 16"/>
          <p:cNvSpPr/>
          <p:nvPr/>
        </p:nvSpPr>
        <p:spPr>
          <a:xfrm>
            <a:off x="4800600" y="3108960"/>
            <a:ext cx="438912" cy="438912"/>
          </a:xfrm>
          <a:prstGeom prst="ellipse">
            <a:avLst/>
          </a:prstGeom>
          <a:solidFill>
            <a:srgbClr val="E4572E"/>
          </a:solidFill>
          <a:ln w="12700">
            <a:solidFill>
              <a:srgbClr val="E4572E"/>
            </a:solidFill>
            <a:prstDash val="solid"/>
          </a:ln>
        </p:spPr>
      </p:sp>
      <p:pic>
        <p:nvPicPr>
          <p:cNvPr id="22" name="Image 3" descr="preencoded.png"/>
          <p:cNvPicPr>
            <a:picLocks noChangeAspect="1"/>
          </p:cNvPicPr>
          <p:nvPr/>
        </p:nvPicPr>
        <p:blipFill>
          <a:blip r:embed="rId6"/>
          <a:stretch>
            <a:fillRect/>
          </a:stretch>
        </p:blipFill>
        <p:spPr>
          <a:xfrm>
            <a:off x="4910328" y="3218688"/>
            <a:ext cx="219456" cy="219456"/>
          </a:xfrm>
          <a:prstGeom prst="rect">
            <a:avLst/>
          </a:prstGeom>
        </p:spPr>
      </p:pic>
      <p:sp>
        <p:nvSpPr>
          <p:cNvPr id="23" name="Text 17"/>
          <p:cNvSpPr txBox="1"/>
          <p:nvPr/>
        </p:nvSpPr>
        <p:spPr>
          <a:xfrm>
            <a:off x="5321808" y="3081528"/>
            <a:ext cx="3246120" cy="493776"/>
          </a:xfrm>
          <a:prstGeom prst="rect">
            <a:avLst/>
          </a:prstGeom>
          <a:noFill/>
          <a:ln/>
        </p:spPr>
        <p:txBody>
          <a:bodyPr wrap="square" lIns="0" tIns="0" rIns="0" bIns="0" rtlCol="0" anchor="ctr"/>
          <a:lstStyle/>
          <a:p>
            <a:pPr marL="0" indent="0">
              <a:buNone/>
            </a:pPr>
            <a:r>
              <a:rPr lang="en-US" sz="1350" b="1" dirty="0">
                <a:solidFill>
                  <a:srgbClr val="12352F"/>
                </a:solidFill>
                <a:latin typeface="Calibri" pitchFamily="34" charset="0"/>
                <a:ea typeface="Calibri" pitchFamily="34" charset="-122"/>
                <a:cs typeface="Calibri" pitchFamily="34" charset="-120"/>
              </a:rPr>
              <a:t>Pesan instan</a:t>
            </a:r>
            <a:endParaRPr lang="en-US" sz="1350" dirty="0"/>
          </a:p>
        </p:txBody>
      </p:sp>
      <p:sp>
        <p:nvSpPr>
          <p:cNvPr id="24" name="Text 18"/>
          <p:cNvSpPr txBox="1"/>
          <p:nvPr/>
        </p:nvSpPr>
        <p:spPr>
          <a:xfrm>
            <a:off x="4800600" y="3630168"/>
            <a:ext cx="3749040" cy="914400"/>
          </a:xfrm>
          <a:prstGeom prst="rect">
            <a:avLst/>
          </a:prstGeom>
          <a:noFill/>
          <a:ln/>
        </p:spPr>
        <p:txBody>
          <a:bodyPr wrap="square" lIns="0" tIns="0" rIns="0" bIns="0" rtlCol="0" anchor="t"/>
          <a:lstStyle/>
          <a:p>
            <a:pPr marL="0" indent="0">
              <a:buNone/>
            </a:pPr>
            <a:r>
              <a:rPr lang="en-US" sz="1050" dirty="0">
                <a:solidFill>
                  <a:srgbClr val="1F2E2A"/>
                </a:solidFill>
                <a:latin typeface="Calibri" pitchFamily="34" charset="0"/>
                <a:ea typeface="Calibri" pitchFamily="34" charset="-122"/>
                <a:cs typeface="Calibri" pitchFamily="34" charset="-120"/>
              </a:rPr>
              <a:t>Aplikasi percakapan untuk bertukar pesan dengan cepat dan mudah lewat berbagai gawai.</a:t>
            </a:r>
            <a:endParaRPr lang="en-US" sz="1050" dirty="0"/>
          </a:p>
        </p:txBody>
      </p:sp>
      <p:sp>
        <p:nvSpPr>
          <p:cNvPr id="25" name="Text 19"/>
          <p:cNvSpPr txBox="1"/>
          <p:nvPr/>
        </p:nvSpPr>
        <p:spPr>
          <a:xfrm>
            <a:off x="457200" y="4645152"/>
            <a:ext cx="5486400" cy="228600"/>
          </a:xfrm>
          <a:prstGeom prst="rect">
            <a:avLst/>
          </a:prstGeom>
          <a:noFill/>
          <a:ln/>
        </p:spPr>
        <p:txBody>
          <a:bodyPr wrap="square" lIns="0" tIns="0" rIns="0" bIns="0" rtlCol="0" anchor="ctr"/>
          <a:lstStyle/>
          <a:p>
            <a:pPr marL="0" indent="0">
              <a:buNone/>
            </a:pPr>
            <a:r>
              <a:rPr lang="en-US" sz="950" i="1" dirty="0">
                <a:solidFill>
                  <a:srgbClr val="5B6B66"/>
                </a:solidFill>
                <a:latin typeface="Calibri" pitchFamily="34" charset="0"/>
                <a:ea typeface="Calibri" pitchFamily="34" charset="-122"/>
                <a:cs typeface="Calibri" pitchFamily="34" charset="-120"/>
              </a:rPr>
              <a:t>Sumber: Levine &amp; Young (2010).</a:t>
            </a:r>
            <a:endParaRPr lang="en-US" sz="9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KEAMANAN DIGITAL · ANCAMAN</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Ancaman di Dunia Digital</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24</a:t>
            </a:r>
            <a:endParaRPr lang="en-US" sz="900" dirty="0"/>
          </a:p>
        </p:txBody>
      </p:sp>
      <p:sp>
        <p:nvSpPr>
          <p:cNvPr id="5" name="Shape 3"/>
          <p:cNvSpPr/>
          <p:nvPr/>
        </p:nvSpPr>
        <p:spPr>
          <a:xfrm>
            <a:off x="457200" y="1143000"/>
            <a:ext cx="3474720" cy="1097280"/>
          </a:xfrm>
          <a:prstGeom prst="roundRect">
            <a:avLst>
              <a:gd name="adj" fmla="val 6667"/>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280160"/>
            <a:ext cx="438912" cy="438912"/>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04088" y="1389888"/>
            <a:ext cx="219456" cy="219456"/>
          </a:xfrm>
          <a:prstGeom prst="rect">
            <a:avLst/>
          </a:prstGeom>
        </p:spPr>
      </p:pic>
      <p:sp>
        <p:nvSpPr>
          <p:cNvPr id="8" name="Text 5"/>
          <p:cNvSpPr txBox="1"/>
          <p:nvPr/>
        </p:nvSpPr>
        <p:spPr>
          <a:xfrm>
            <a:off x="1115568" y="1252728"/>
            <a:ext cx="2697480" cy="493776"/>
          </a:xfrm>
          <a:prstGeom prst="rect">
            <a:avLst/>
          </a:prstGeom>
          <a:noFill/>
          <a:ln/>
        </p:spPr>
        <p:txBody>
          <a:bodyPr wrap="square" lIns="0" tIns="0" rIns="0" bIns="0" rtlCol="0" anchor="ctr"/>
          <a:lstStyle/>
          <a:p>
            <a:pPr marL="0" indent="0">
              <a:buNone/>
            </a:pPr>
            <a:r>
              <a:rPr lang="en-US" sz="1200" b="1" dirty="0">
                <a:solidFill>
                  <a:srgbClr val="12352F"/>
                </a:solidFill>
                <a:latin typeface="Calibri" pitchFamily="34" charset="0"/>
                <a:ea typeface="Calibri" pitchFamily="34" charset="-122"/>
                <a:cs typeface="Calibri" pitchFamily="34" charset="-120"/>
              </a:rPr>
              <a:t>Isu privasi</a:t>
            </a:r>
            <a:endParaRPr lang="en-US" sz="1200" dirty="0"/>
          </a:p>
        </p:txBody>
      </p:sp>
      <p:sp>
        <p:nvSpPr>
          <p:cNvPr id="9" name="Text 6"/>
          <p:cNvSpPr txBox="1"/>
          <p:nvPr/>
        </p:nvSpPr>
        <p:spPr>
          <a:xfrm>
            <a:off x="594360" y="1801368"/>
            <a:ext cx="3200400" cy="365760"/>
          </a:xfrm>
          <a:prstGeom prst="rect">
            <a:avLst/>
          </a:prstGeom>
          <a:noFill/>
          <a:ln/>
        </p:spPr>
        <p:txBody>
          <a:bodyPr wrap="square" lIns="0" tIns="0" rIns="0" bIns="0" rtlCol="0" anchor="t"/>
          <a:lstStyle/>
          <a:p>
            <a:pPr marL="0" indent="0">
              <a:buNone/>
            </a:pPr>
            <a:r>
              <a:rPr lang="en-US" sz="1000" dirty="0">
                <a:solidFill>
                  <a:srgbClr val="1F2E2A"/>
                </a:solidFill>
                <a:latin typeface="Calibri" pitchFamily="34" charset="0"/>
                <a:ea typeface="Calibri" pitchFamily="34" charset="-122"/>
                <a:cs typeface="Calibri" pitchFamily="34" charset="-120"/>
              </a:rPr>
              <a:t>Sejauh mana orang dapat mengakses informasi tentang diri kita di internet.</a:t>
            </a:r>
            <a:endParaRPr lang="en-US" sz="1000" dirty="0"/>
          </a:p>
        </p:txBody>
      </p:sp>
      <p:sp>
        <p:nvSpPr>
          <p:cNvPr id="10" name="Shape 7"/>
          <p:cNvSpPr/>
          <p:nvPr/>
        </p:nvSpPr>
        <p:spPr>
          <a:xfrm>
            <a:off x="457200" y="2331720"/>
            <a:ext cx="3474720" cy="1097280"/>
          </a:xfrm>
          <a:prstGeom prst="roundRect">
            <a:avLst>
              <a:gd name="adj" fmla="val 6667"/>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594360" y="2468880"/>
            <a:ext cx="438912" cy="438912"/>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704088" y="2578608"/>
            <a:ext cx="219456" cy="219456"/>
          </a:xfrm>
          <a:prstGeom prst="rect">
            <a:avLst/>
          </a:prstGeom>
        </p:spPr>
      </p:pic>
      <p:sp>
        <p:nvSpPr>
          <p:cNvPr id="13" name="Text 9"/>
          <p:cNvSpPr txBox="1"/>
          <p:nvPr/>
        </p:nvSpPr>
        <p:spPr>
          <a:xfrm>
            <a:off x="1115568" y="2441448"/>
            <a:ext cx="2697480" cy="493776"/>
          </a:xfrm>
          <a:prstGeom prst="rect">
            <a:avLst/>
          </a:prstGeom>
          <a:noFill/>
          <a:ln/>
        </p:spPr>
        <p:txBody>
          <a:bodyPr wrap="square" lIns="0" tIns="0" rIns="0" bIns="0" rtlCol="0" anchor="ctr"/>
          <a:lstStyle/>
          <a:p>
            <a:pPr marL="0" indent="0">
              <a:buNone/>
            </a:pPr>
            <a:r>
              <a:rPr lang="en-US" sz="1200" b="1" dirty="0">
                <a:solidFill>
                  <a:srgbClr val="12352F"/>
                </a:solidFill>
                <a:latin typeface="Calibri" pitchFamily="34" charset="0"/>
                <a:ea typeface="Calibri" pitchFamily="34" charset="-122"/>
                <a:cs typeface="Calibri" pitchFamily="34" charset="-120"/>
              </a:rPr>
              <a:t>Isu keamanan</a:t>
            </a:r>
            <a:endParaRPr lang="en-US" sz="1200" dirty="0"/>
          </a:p>
        </p:txBody>
      </p:sp>
      <p:sp>
        <p:nvSpPr>
          <p:cNvPr id="14" name="Text 10"/>
          <p:cNvSpPr txBox="1"/>
          <p:nvPr/>
        </p:nvSpPr>
        <p:spPr>
          <a:xfrm>
            <a:off x="594360" y="2990088"/>
            <a:ext cx="3200400" cy="365760"/>
          </a:xfrm>
          <a:prstGeom prst="rect">
            <a:avLst/>
          </a:prstGeom>
          <a:noFill/>
          <a:ln/>
        </p:spPr>
        <p:txBody>
          <a:bodyPr wrap="square" lIns="0" tIns="0" rIns="0" bIns="0" rtlCol="0" anchor="t"/>
          <a:lstStyle/>
          <a:p>
            <a:pPr marL="0" indent="0">
              <a:buNone/>
            </a:pPr>
            <a:r>
              <a:rPr lang="en-US" sz="1000" dirty="0">
                <a:solidFill>
                  <a:srgbClr val="1F2E2A"/>
                </a:solidFill>
                <a:latin typeface="Calibri" pitchFamily="34" charset="0"/>
                <a:ea typeface="Calibri" pitchFamily="34" charset="-122"/>
                <a:cs typeface="Calibri" pitchFamily="34" charset="-120"/>
              </a:rPr>
              <a:t>Cara memproteksi program di komputer, terutama dari serangan siber.</a:t>
            </a:r>
            <a:endParaRPr lang="en-US" sz="1000" dirty="0"/>
          </a:p>
        </p:txBody>
      </p:sp>
      <p:sp>
        <p:nvSpPr>
          <p:cNvPr id="15" name="Shape 11"/>
          <p:cNvSpPr/>
          <p:nvPr/>
        </p:nvSpPr>
        <p:spPr>
          <a:xfrm>
            <a:off x="457200" y="3520440"/>
            <a:ext cx="3474720" cy="1097280"/>
          </a:xfrm>
          <a:prstGeom prst="roundRect">
            <a:avLst>
              <a:gd name="adj" fmla="val 6667"/>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6" name="Shape 12"/>
          <p:cNvSpPr/>
          <p:nvPr/>
        </p:nvSpPr>
        <p:spPr>
          <a:xfrm>
            <a:off x="594360" y="3657600"/>
            <a:ext cx="438912" cy="438912"/>
          </a:xfrm>
          <a:prstGeom prst="ellipse">
            <a:avLst/>
          </a:prstGeom>
          <a:solidFill>
            <a:srgbClr val="1F7A5C"/>
          </a:solidFill>
          <a:ln w="12700">
            <a:solidFill>
              <a:srgbClr val="1F7A5C"/>
            </a:solidFill>
            <a:prstDash val="solid"/>
          </a:ln>
        </p:spPr>
      </p:sp>
      <p:pic>
        <p:nvPicPr>
          <p:cNvPr id="17" name="Image 2" descr="preencoded.png"/>
          <p:cNvPicPr>
            <a:picLocks noChangeAspect="1"/>
          </p:cNvPicPr>
          <p:nvPr/>
        </p:nvPicPr>
        <p:blipFill>
          <a:blip r:embed="rId5"/>
          <a:stretch>
            <a:fillRect/>
          </a:stretch>
        </p:blipFill>
        <p:spPr>
          <a:xfrm>
            <a:off x="704088" y="3767328"/>
            <a:ext cx="219456" cy="219456"/>
          </a:xfrm>
          <a:prstGeom prst="rect">
            <a:avLst/>
          </a:prstGeom>
        </p:spPr>
      </p:pic>
      <p:sp>
        <p:nvSpPr>
          <p:cNvPr id="18" name="Text 13"/>
          <p:cNvSpPr txBox="1"/>
          <p:nvPr/>
        </p:nvSpPr>
        <p:spPr>
          <a:xfrm>
            <a:off x="1115568" y="3630168"/>
            <a:ext cx="2697480" cy="493776"/>
          </a:xfrm>
          <a:prstGeom prst="rect">
            <a:avLst/>
          </a:prstGeom>
          <a:noFill/>
          <a:ln/>
        </p:spPr>
        <p:txBody>
          <a:bodyPr wrap="square" lIns="0" tIns="0" rIns="0" bIns="0" rtlCol="0" anchor="ctr"/>
          <a:lstStyle/>
          <a:p>
            <a:pPr marL="0" indent="0">
              <a:buNone/>
            </a:pPr>
            <a:r>
              <a:rPr lang="en-US" sz="1200" b="1" dirty="0">
                <a:solidFill>
                  <a:srgbClr val="12352F"/>
                </a:solidFill>
                <a:latin typeface="Calibri" pitchFamily="34" charset="0"/>
                <a:ea typeface="Calibri" pitchFamily="34" charset="-122"/>
                <a:cs typeface="Calibri" pitchFamily="34" charset="-120"/>
              </a:rPr>
              <a:t>Isu mengganggu</a:t>
            </a:r>
            <a:endParaRPr lang="en-US" sz="1200" dirty="0"/>
          </a:p>
        </p:txBody>
      </p:sp>
      <p:sp>
        <p:nvSpPr>
          <p:cNvPr id="19" name="Text 14"/>
          <p:cNvSpPr txBox="1"/>
          <p:nvPr/>
        </p:nvSpPr>
        <p:spPr>
          <a:xfrm>
            <a:off x="594360" y="4178808"/>
            <a:ext cx="3200400" cy="365760"/>
          </a:xfrm>
          <a:prstGeom prst="rect">
            <a:avLst/>
          </a:prstGeom>
          <a:noFill/>
          <a:ln/>
        </p:spPr>
        <p:txBody>
          <a:bodyPr wrap="square" lIns="0" tIns="0" rIns="0" bIns="0" rtlCol="0" anchor="t"/>
          <a:lstStyle/>
          <a:p>
            <a:pPr marL="0" indent="0">
              <a:buNone/>
            </a:pPr>
            <a:r>
              <a:rPr lang="en-US" sz="1000" dirty="0">
                <a:solidFill>
                  <a:srgbClr val="1F2E2A"/>
                </a:solidFill>
                <a:latin typeface="Calibri" pitchFamily="34" charset="0"/>
                <a:ea typeface="Calibri" pitchFamily="34" charset="-122"/>
                <a:cs typeface="Calibri" pitchFamily="34" charset="-120"/>
              </a:rPr>
              <a:t>Hal-hal lain yang mengganggu, seperti spam.</a:t>
            </a:r>
            <a:endParaRPr lang="en-US" sz="1000" dirty="0"/>
          </a:p>
        </p:txBody>
      </p:sp>
      <p:graphicFrame>
        <p:nvGraphicFramePr>
          <p:cNvPr id="20" name="Chart 0"/>
          <p:cNvGraphicFramePr/>
          <p:nvPr/>
        </p:nvGraphicFramePr>
        <p:xfrm>
          <a:off x="4114800" y="1097280"/>
          <a:ext cx="4572000" cy="2926080"/>
        </p:xfrm>
        <a:graphic>
          <a:graphicData uri="http://schemas.openxmlformats.org/drawingml/2006/chart">
            <c:chart xmlns:c="http://schemas.openxmlformats.org/drawingml/2006/chart" xmlns:r="http://schemas.openxmlformats.org/officeDocument/2006/relationships" r:id="rId6"/>
          </a:graphicData>
        </a:graphic>
      </p:graphicFrame>
      <p:sp>
        <p:nvSpPr>
          <p:cNvPr id="21" name="Shape 15"/>
          <p:cNvSpPr/>
          <p:nvPr/>
        </p:nvSpPr>
        <p:spPr>
          <a:xfrm>
            <a:off x="4114800" y="4114800"/>
            <a:ext cx="4572000" cy="594360"/>
          </a:xfrm>
          <a:prstGeom prst="roundRect">
            <a:avLst>
              <a:gd name="adj" fmla="val 12308"/>
            </a:avLst>
          </a:prstGeom>
          <a:solidFill>
            <a:srgbClr val="12352F"/>
          </a:solidFill>
          <a:ln w="6350">
            <a:solidFill>
              <a:srgbClr val="12352F"/>
            </a:solidFill>
            <a:prstDash val="solid"/>
          </a:ln>
          <a:effectLst>
            <a:outerShdw blurRad="76200" dist="19050" dir="5400000" algn="bl" rotWithShape="0">
              <a:srgbClr val="000000">
                <a:alpha val="12000"/>
              </a:srgbClr>
            </a:outerShdw>
          </a:effectLst>
        </p:spPr>
      </p:sp>
      <p:sp>
        <p:nvSpPr>
          <p:cNvPr id="22" name="Text 16"/>
          <p:cNvSpPr txBox="1"/>
          <p:nvPr/>
        </p:nvSpPr>
        <p:spPr>
          <a:xfrm>
            <a:off x="4206240" y="4114800"/>
            <a:ext cx="4389120" cy="5943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88.414.296 serangan siber, 1 Januari–12 April 2020</a:t>
            </a:r>
            <a:endParaRPr lang="en-US" sz="1200" dirty="0"/>
          </a:p>
        </p:txBody>
      </p:sp>
      <p:sp>
        <p:nvSpPr>
          <p:cNvPr id="23" name="Text 17"/>
          <p:cNvSpPr txBox="1"/>
          <p:nvPr/>
        </p:nvSpPr>
        <p:spPr>
          <a:xfrm>
            <a:off x="457200" y="4572000"/>
            <a:ext cx="3474720" cy="320040"/>
          </a:xfrm>
          <a:prstGeom prst="rect">
            <a:avLst/>
          </a:prstGeom>
          <a:noFill/>
          <a:ln/>
        </p:spPr>
        <p:txBody>
          <a:bodyPr wrap="square" lIns="0" tIns="0" rIns="0" bIns="0" rtlCol="0" anchor="t"/>
          <a:lstStyle/>
          <a:p>
            <a:pPr marL="0" indent="0">
              <a:buNone/>
            </a:pPr>
            <a:r>
              <a:rPr lang="en-US" sz="850" i="1" dirty="0">
                <a:solidFill>
                  <a:srgbClr val="5B6B66"/>
                </a:solidFill>
                <a:latin typeface="Calibri" pitchFamily="34" charset="0"/>
                <a:ea typeface="Calibri" pitchFamily="34" charset="-122"/>
                <a:cs typeface="Calibri" pitchFamily="34" charset="-120"/>
              </a:rPr>
              <a:t>Serangan siber menurut ITU: aktivitas kriminal dengan komputer atau jaringan sebagai alat, target, atau tempat kegiatan.</a:t>
            </a:r>
            <a:endParaRPr lang="en-US"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KEAMANAN DIGITAL · SPAM &amp; MALWARE</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Spam, Malware, Virus, dan Spyware</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25</a:t>
            </a:r>
            <a:endParaRPr lang="en-US" sz="900" dirty="0"/>
          </a:p>
        </p:txBody>
      </p:sp>
      <p:sp>
        <p:nvSpPr>
          <p:cNvPr id="5" name="Shape 3"/>
          <p:cNvSpPr/>
          <p:nvPr/>
        </p:nvSpPr>
        <p:spPr>
          <a:xfrm>
            <a:off x="457200" y="1188720"/>
            <a:ext cx="4023360" cy="1645920"/>
          </a:xfrm>
          <a:prstGeom prst="roundRect">
            <a:avLst>
              <a:gd name="adj" fmla="val 444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325880"/>
            <a:ext cx="438912" cy="438912"/>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04088" y="1435608"/>
            <a:ext cx="219456" cy="219456"/>
          </a:xfrm>
          <a:prstGeom prst="rect">
            <a:avLst/>
          </a:prstGeom>
        </p:spPr>
      </p:pic>
      <p:sp>
        <p:nvSpPr>
          <p:cNvPr id="8" name="Text 5"/>
          <p:cNvSpPr txBox="1"/>
          <p:nvPr/>
        </p:nvSpPr>
        <p:spPr>
          <a:xfrm>
            <a:off x="1115568" y="129844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Spam</a:t>
            </a:r>
            <a:endParaRPr lang="en-US" sz="1300" dirty="0"/>
          </a:p>
        </p:txBody>
      </p:sp>
      <p:sp>
        <p:nvSpPr>
          <p:cNvPr id="9" name="Text 6"/>
          <p:cNvSpPr txBox="1"/>
          <p:nvPr/>
        </p:nvSpPr>
        <p:spPr>
          <a:xfrm>
            <a:off x="594360" y="1847088"/>
            <a:ext cx="3749040" cy="914400"/>
          </a:xfrm>
          <a:prstGeom prst="rect">
            <a:avLst/>
          </a:prstGeom>
          <a:noFill/>
          <a:ln/>
        </p:spPr>
        <p:txBody>
          <a:bodyPr wrap="square" lIns="0" tIns="0" rIns="0" bIns="0" rtlCol="0" anchor="t"/>
          <a:lstStyle/>
          <a:p>
            <a:pPr marL="0" indent="0">
              <a:buNone/>
            </a:pPr>
            <a:r>
              <a:rPr lang="en-US" sz="1000" dirty="0">
                <a:solidFill>
                  <a:srgbClr val="1F2E2A"/>
                </a:solidFill>
                <a:latin typeface="Calibri" pitchFamily="34" charset="0"/>
                <a:ea typeface="Calibri" pitchFamily="34" charset="-122"/>
                <a:cs typeface="Calibri" pitchFamily="34" charset="-120"/>
              </a:rPr>
              <a:t>Pesan surel tak diinginkan yang berhasil masuk. Bisa membuat kita tanpa sadar membocorkan informasi privasi. Tandai sebagai spam agar penyedia surel mengenalinya.</a:t>
            </a:r>
            <a:endParaRPr lang="en-US" sz="1000" dirty="0"/>
          </a:p>
        </p:txBody>
      </p:sp>
      <p:sp>
        <p:nvSpPr>
          <p:cNvPr id="10" name="Shape 7"/>
          <p:cNvSpPr/>
          <p:nvPr/>
        </p:nvSpPr>
        <p:spPr>
          <a:xfrm>
            <a:off x="4663440" y="1188720"/>
            <a:ext cx="4023360" cy="1645920"/>
          </a:xfrm>
          <a:prstGeom prst="roundRect">
            <a:avLst>
              <a:gd name="adj" fmla="val 444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1" name="Shape 8"/>
          <p:cNvSpPr/>
          <p:nvPr/>
        </p:nvSpPr>
        <p:spPr>
          <a:xfrm>
            <a:off x="4800600" y="1325880"/>
            <a:ext cx="438912" cy="438912"/>
          </a:xfrm>
          <a:prstGeom prst="ellipse">
            <a:avLst/>
          </a:prstGeom>
          <a:solidFill>
            <a:srgbClr val="B83A2E"/>
          </a:solidFill>
          <a:ln w="12700">
            <a:solidFill>
              <a:srgbClr val="B83A2E"/>
            </a:solidFill>
            <a:prstDash val="solid"/>
          </a:ln>
        </p:spPr>
      </p:sp>
      <p:pic>
        <p:nvPicPr>
          <p:cNvPr id="12" name="Image 1" descr="preencoded.png"/>
          <p:cNvPicPr>
            <a:picLocks noChangeAspect="1"/>
          </p:cNvPicPr>
          <p:nvPr/>
        </p:nvPicPr>
        <p:blipFill>
          <a:blip r:embed="rId4"/>
          <a:stretch>
            <a:fillRect/>
          </a:stretch>
        </p:blipFill>
        <p:spPr>
          <a:xfrm>
            <a:off x="4910328" y="1435608"/>
            <a:ext cx="219456" cy="219456"/>
          </a:xfrm>
          <a:prstGeom prst="rect">
            <a:avLst/>
          </a:prstGeom>
        </p:spPr>
      </p:pic>
      <p:sp>
        <p:nvSpPr>
          <p:cNvPr id="13" name="Text 9"/>
          <p:cNvSpPr txBox="1"/>
          <p:nvPr/>
        </p:nvSpPr>
        <p:spPr>
          <a:xfrm>
            <a:off x="5321808" y="129844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Malware</a:t>
            </a:r>
            <a:endParaRPr lang="en-US" sz="1300" dirty="0"/>
          </a:p>
        </p:txBody>
      </p:sp>
      <p:sp>
        <p:nvSpPr>
          <p:cNvPr id="14" name="Text 10"/>
          <p:cNvSpPr txBox="1"/>
          <p:nvPr/>
        </p:nvSpPr>
        <p:spPr>
          <a:xfrm>
            <a:off x="4800600" y="1847088"/>
            <a:ext cx="3749040" cy="914400"/>
          </a:xfrm>
          <a:prstGeom prst="rect">
            <a:avLst/>
          </a:prstGeom>
          <a:noFill/>
          <a:ln/>
        </p:spPr>
        <p:txBody>
          <a:bodyPr wrap="square" lIns="0" tIns="0" rIns="0" bIns="0" rtlCol="0" anchor="t"/>
          <a:lstStyle/>
          <a:p>
            <a:pPr marL="0" indent="0">
              <a:buNone/>
            </a:pPr>
            <a:r>
              <a:rPr lang="en-US" sz="1000" dirty="0">
                <a:solidFill>
                  <a:srgbClr val="1F2E2A"/>
                </a:solidFill>
                <a:latin typeface="Calibri" pitchFamily="34" charset="0"/>
                <a:ea typeface="Calibri" pitchFamily="34" charset="-122"/>
                <a:cs typeface="Calibri" pitchFamily="34" charset="-120"/>
              </a:rPr>
              <a:t>Istilah umum bagi semua perangkat lunak yang dibuat khusus untuk menimbulkan masalah bagi komputer (Wempen, 2015). Indonesia tercatat memiliki tingkat malware tertinggi (Microsoft, 2019).</a:t>
            </a:r>
            <a:endParaRPr lang="en-US" sz="1000" dirty="0"/>
          </a:p>
        </p:txBody>
      </p:sp>
      <p:sp>
        <p:nvSpPr>
          <p:cNvPr id="15" name="Shape 11"/>
          <p:cNvSpPr/>
          <p:nvPr/>
        </p:nvSpPr>
        <p:spPr>
          <a:xfrm>
            <a:off x="457200" y="2971800"/>
            <a:ext cx="4023360" cy="1645920"/>
          </a:xfrm>
          <a:prstGeom prst="roundRect">
            <a:avLst>
              <a:gd name="adj" fmla="val 444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6" name="Shape 12"/>
          <p:cNvSpPr/>
          <p:nvPr/>
        </p:nvSpPr>
        <p:spPr>
          <a:xfrm>
            <a:off x="594360" y="3108960"/>
            <a:ext cx="438912" cy="438912"/>
          </a:xfrm>
          <a:prstGeom prst="ellipse">
            <a:avLst/>
          </a:prstGeom>
          <a:solidFill>
            <a:srgbClr val="E4572E"/>
          </a:solidFill>
          <a:ln w="12700">
            <a:solidFill>
              <a:srgbClr val="E4572E"/>
            </a:solidFill>
            <a:prstDash val="solid"/>
          </a:ln>
        </p:spPr>
      </p:sp>
      <p:pic>
        <p:nvPicPr>
          <p:cNvPr id="17" name="Image 2" descr="preencoded.png"/>
          <p:cNvPicPr>
            <a:picLocks noChangeAspect="1"/>
          </p:cNvPicPr>
          <p:nvPr/>
        </p:nvPicPr>
        <p:blipFill>
          <a:blip r:embed="rId5"/>
          <a:stretch>
            <a:fillRect/>
          </a:stretch>
        </p:blipFill>
        <p:spPr>
          <a:xfrm>
            <a:off x="704088" y="3218688"/>
            <a:ext cx="219456" cy="219456"/>
          </a:xfrm>
          <a:prstGeom prst="rect">
            <a:avLst/>
          </a:prstGeom>
        </p:spPr>
      </p:pic>
      <p:sp>
        <p:nvSpPr>
          <p:cNvPr id="18" name="Text 13"/>
          <p:cNvSpPr txBox="1"/>
          <p:nvPr/>
        </p:nvSpPr>
        <p:spPr>
          <a:xfrm>
            <a:off x="1115568" y="308152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Virus komputer</a:t>
            </a:r>
            <a:endParaRPr lang="en-US" sz="1300" dirty="0"/>
          </a:p>
        </p:txBody>
      </p:sp>
      <p:sp>
        <p:nvSpPr>
          <p:cNvPr id="19" name="Text 14"/>
          <p:cNvSpPr txBox="1"/>
          <p:nvPr/>
        </p:nvSpPr>
        <p:spPr>
          <a:xfrm>
            <a:off x="594360" y="3630168"/>
            <a:ext cx="3749040" cy="914400"/>
          </a:xfrm>
          <a:prstGeom prst="rect">
            <a:avLst/>
          </a:prstGeom>
          <a:noFill/>
          <a:ln/>
        </p:spPr>
        <p:txBody>
          <a:bodyPr wrap="square" lIns="0" tIns="0" rIns="0" bIns="0" rtlCol="0" anchor="t"/>
          <a:lstStyle/>
          <a:p>
            <a:pPr marL="0" indent="0">
              <a:buNone/>
            </a:pPr>
            <a:r>
              <a:rPr lang="en-US" sz="1000" dirty="0">
                <a:solidFill>
                  <a:srgbClr val="1F2E2A"/>
                </a:solidFill>
                <a:latin typeface="Calibri" pitchFamily="34" charset="0"/>
                <a:ea typeface="Calibri" pitchFamily="34" charset="-122"/>
                <a:cs typeface="Calibri" pitchFamily="34" charset="-120"/>
              </a:rPr>
              <a:t>Program yang menjangkiti sebuah komputer lalu menular ke komputer lain, dan dapat mengganggu akses internet serta fungsi gawai.</a:t>
            </a:r>
            <a:endParaRPr lang="en-US" sz="1000" dirty="0"/>
          </a:p>
        </p:txBody>
      </p:sp>
      <p:sp>
        <p:nvSpPr>
          <p:cNvPr id="20" name="Shape 15"/>
          <p:cNvSpPr/>
          <p:nvPr/>
        </p:nvSpPr>
        <p:spPr>
          <a:xfrm>
            <a:off x="4663440" y="2971800"/>
            <a:ext cx="4023360" cy="1645920"/>
          </a:xfrm>
          <a:prstGeom prst="roundRect">
            <a:avLst>
              <a:gd name="adj" fmla="val 4444"/>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1" name="Shape 16"/>
          <p:cNvSpPr/>
          <p:nvPr/>
        </p:nvSpPr>
        <p:spPr>
          <a:xfrm>
            <a:off x="4800600" y="3108960"/>
            <a:ext cx="438912" cy="438912"/>
          </a:xfrm>
          <a:prstGeom prst="ellipse">
            <a:avLst/>
          </a:prstGeom>
          <a:solidFill>
            <a:srgbClr val="12352F"/>
          </a:solidFill>
          <a:ln w="12700">
            <a:solidFill>
              <a:srgbClr val="12352F"/>
            </a:solidFill>
            <a:prstDash val="solid"/>
          </a:ln>
        </p:spPr>
      </p:sp>
      <p:pic>
        <p:nvPicPr>
          <p:cNvPr id="22" name="Image 3" descr="preencoded.png"/>
          <p:cNvPicPr>
            <a:picLocks noChangeAspect="1"/>
          </p:cNvPicPr>
          <p:nvPr/>
        </p:nvPicPr>
        <p:blipFill>
          <a:blip r:embed="rId6"/>
          <a:stretch>
            <a:fillRect/>
          </a:stretch>
        </p:blipFill>
        <p:spPr>
          <a:xfrm>
            <a:off x="4910328" y="3218688"/>
            <a:ext cx="219456" cy="219456"/>
          </a:xfrm>
          <a:prstGeom prst="rect">
            <a:avLst/>
          </a:prstGeom>
        </p:spPr>
      </p:pic>
      <p:sp>
        <p:nvSpPr>
          <p:cNvPr id="23" name="Text 17"/>
          <p:cNvSpPr txBox="1"/>
          <p:nvPr/>
        </p:nvSpPr>
        <p:spPr>
          <a:xfrm>
            <a:off x="5321808" y="3081528"/>
            <a:ext cx="3246120" cy="493776"/>
          </a:xfrm>
          <a:prstGeom prst="rect">
            <a:avLst/>
          </a:prstGeom>
          <a:noFill/>
          <a:ln/>
        </p:spPr>
        <p:txBody>
          <a:bodyPr wrap="square" lIns="0" tIns="0" rIns="0" bIns="0" rtlCol="0" anchor="ctr"/>
          <a:lstStyle/>
          <a:p>
            <a:pPr marL="0" indent="0">
              <a:buNone/>
            </a:pPr>
            <a:r>
              <a:rPr lang="en-US" sz="1300" b="1" dirty="0">
                <a:solidFill>
                  <a:srgbClr val="12352F"/>
                </a:solidFill>
                <a:latin typeface="Calibri" pitchFamily="34" charset="0"/>
                <a:ea typeface="Calibri" pitchFamily="34" charset="-122"/>
                <a:cs typeface="Calibri" pitchFamily="34" charset="-120"/>
              </a:rPr>
              <a:t>Spyware (termasuk adware)</a:t>
            </a:r>
            <a:endParaRPr lang="en-US" sz="1300" dirty="0"/>
          </a:p>
        </p:txBody>
      </p:sp>
      <p:sp>
        <p:nvSpPr>
          <p:cNvPr id="24" name="Text 18"/>
          <p:cNvSpPr txBox="1"/>
          <p:nvPr/>
        </p:nvSpPr>
        <p:spPr>
          <a:xfrm>
            <a:off x="4800600" y="3630168"/>
            <a:ext cx="3749040" cy="914400"/>
          </a:xfrm>
          <a:prstGeom prst="rect">
            <a:avLst/>
          </a:prstGeom>
          <a:noFill/>
          <a:ln/>
        </p:spPr>
        <p:txBody>
          <a:bodyPr wrap="square" lIns="0" tIns="0" rIns="0" bIns="0" rtlCol="0" anchor="t"/>
          <a:lstStyle/>
          <a:p>
            <a:pPr marL="0" indent="0">
              <a:buNone/>
            </a:pPr>
            <a:r>
              <a:rPr lang="en-US" sz="1000" dirty="0">
                <a:solidFill>
                  <a:srgbClr val="1F2E2A"/>
                </a:solidFill>
                <a:latin typeface="Calibri" pitchFamily="34" charset="0"/>
                <a:ea typeface="Calibri" pitchFamily="34" charset="-122"/>
                <a:cs typeface="Calibri" pitchFamily="34" charset="-120"/>
              </a:rPr>
              <a:t>Masuk lewat dokumen digital yang terunduh browser; mengumpulkan informasi tentang kita dan mengirimkannya tanpa sepengetahuan kita.</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KEAMANAN DIGITAL · TIPS</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Empat Kiat Menghindari Malware</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26</a:t>
            </a:r>
            <a:endParaRPr lang="en-US" sz="900" dirty="0"/>
          </a:p>
        </p:txBody>
      </p:sp>
      <p:sp>
        <p:nvSpPr>
          <p:cNvPr id="5" name="Shape 3"/>
          <p:cNvSpPr/>
          <p:nvPr/>
        </p:nvSpPr>
        <p:spPr>
          <a:xfrm>
            <a:off x="457200" y="1143000"/>
            <a:ext cx="8229600" cy="777240"/>
          </a:xfrm>
          <a:prstGeom prst="roundRect">
            <a:avLst>
              <a:gd name="adj" fmla="val 9412"/>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66928" y="1316736"/>
            <a:ext cx="420624" cy="420624"/>
          </a:xfrm>
          <a:prstGeom prst="ellipse">
            <a:avLst/>
          </a:prstGeom>
          <a:solidFill>
            <a:srgbClr val="1F7A5C"/>
          </a:solidFill>
          <a:ln w="12700">
            <a:solidFill>
              <a:srgbClr val="FFFFFF"/>
            </a:solidFill>
            <a:prstDash val="solid"/>
          </a:ln>
        </p:spPr>
      </p:sp>
      <p:sp>
        <p:nvSpPr>
          <p:cNvPr id="7" name="Text 5"/>
          <p:cNvSpPr txBox="1"/>
          <p:nvPr/>
        </p:nvSpPr>
        <p:spPr>
          <a:xfrm>
            <a:off x="566928" y="1316736"/>
            <a:ext cx="420624" cy="420624"/>
          </a:xfrm>
          <a:prstGeom prst="rect">
            <a:avLst/>
          </a:prstGeom>
          <a:noFill/>
          <a:ln/>
        </p:spPr>
        <p:txBody>
          <a:bodyPr wrap="square" lIns="0" tIns="0" rIns="0" bIns="0" rtlCol="0" anchor="ctr"/>
          <a:lstStyle/>
          <a:p>
            <a:pPr marL="0" indent="0" algn="ctr">
              <a:buNone/>
            </a:pPr>
            <a:r>
              <a:rPr lang="en-US" sz="1472" b="1" dirty="0">
                <a:solidFill>
                  <a:srgbClr val="FFFFFF"/>
                </a:solidFill>
                <a:latin typeface="Cambria" pitchFamily="34" charset="0"/>
                <a:ea typeface="Cambria" pitchFamily="34" charset="-122"/>
                <a:cs typeface="Cambria" pitchFamily="34" charset="-120"/>
              </a:rPr>
              <a:t>1</a:t>
            </a:r>
            <a:endParaRPr lang="en-US" sz="1472" dirty="0"/>
          </a:p>
        </p:txBody>
      </p:sp>
      <p:sp>
        <p:nvSpPr>
          <p:cNvPr id="8" name="Shape 6"/>
          <p:cNvSpPr/>
          <p:nvPr/>
        </p:nvSpPr>
        <p:spPr>
          <a:xfrm>
            <a:off x="1188720" y="1298448"/>
            <a:ext cx="457200" cy="457200"/>
          </a:xfrm>
          <a:prstGeom prst="ellipse">
            <a:avLst/>
          </a:prstGeom>
          <a:solidFill>
            <a:srgbClr val="1F7A5C"/>
          </a:solidFill>
          <a:ln w="12700">
            <a:solidFill>
              <a:srgbClr val="1F7A5C"/>
            </a:solidFill>
            <a:prstDash val="solid"/>
          </a:ln>
        </p:spPr>
      </p:sp>
      <p:pic>
        <p:nvPicPr>
          <p:cNvPr id="9" name="Image 0" descr="preencoded.png"/>
          <p:cNvPicPr>
            <a:picLocks noChangeAspect="1"/>
          </p:cNvPicPr>
          <p:nvPr/>
        </p:nvPicPr>
        <p:blipFill>
          <a:blip r:embed="rId3"/>
          <a:stretch>
            <a:fillRect/>
          </a:stretch>
        </p:blipFill>
        <p:spPr>
          <a:xfrm>
            <a:off x="1303020" y="1412748"/>
            <a:ext cx="228600" cy="228600"/>
          </a:xfrm>
          <a:prstGeom prst="rect">
            <a:avLst/>
          </a:prstGeom>
        </p:spPr>
      </p:pic>
      <p:sp>
        <p:nvSpPr>
          <p:cNvPr id="10" name="Text 7"/>
          <p:cNvSpPr txBox="1"/>
          <p:nvPr/>
        </p:nvSpPr>
        <p:spPr>
          <a:xfrm>
            <a:off x="1828800" y="1143000"/>
            <a:ext cx="6766560" cy="777240"/>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Waspadai lampiran surel</a:t>
            </a:r>
            <a:endParaRPr lang="en-US" sz="1250" dirty="0"/>
          </a:p>
          <a:p>
            <a:pPr marL="0" indent="0">
              <a:buNone/>
            </a:pPr>
            <a:r>
              <a:rPr lang="en-US" sz="1050" dirty="0">
                <a:solidFill>
                  <a:srgbClr val="1F2E2A"/>
                </a:solidFill>
                <a:latin typeface="Calibri" pitchFamily="34" charset="0"/>
                <a:ea typeface="Calibri" pitchFamily="34" charset="-122"/>
                <a:cs typeface="Calibri" pitchFamily="34" charset="-120"/>
              </a:rPr>
              <a:t>Jangan buka lampiran yang tidak diharapkan, dari alamat dikenal maupun tidak. Malware bisa membajak alamat surel dan menginfeksi komputer.</a:t>
            </a:r>
            <a:endParaRPr lang="en-US" sz="1250" dirty="0"/>
          </a:p>
        </p:txBody>
      </p:sp>
      <p:sp>
        <p:nvSpPr>
          <p:cNvPr id="11" name="Shape 8"/>
          <p:cNvSpPr/>
          <p:nvPr/>
        </p:nvSpPr>
        <p:spPr>
          <a:xfrm>
            <a:off x="457200" y="2011680"/>
            <a:ext cx="8229600" cy="777240"/>
          </a:xfrm>
          <a:prstGeom prst="roundRect">
            <a:avLst>
              <a:gd name="adj" fmla="val 9412"/>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2" name="Shape 9"/>
          <p:cNvSpPr/>
          <p:nvPr/>
        </p:nvSpPr>
        <p:spPr>
          <a:xfrm>
            <a:off x="566928" y="2185416"/>
            <a:ext cx="420624" cy="420624"/>
          </a:xfrm>
          <a:prstGeom prst="ellipse">
            <a:avLst/>
          </a:prstGeom>
          <a:solidFill>
            <a:srgbClr val="E4572E"/>
          </a:solidFill>
          <a:ln w="12700">
            <a:solidFill>
              <a:srgbClr val="FFFFFF"/>
            </a:solidFill>
            <a:prstDash val="solid"/>
          </a:ln>
        </p:spPr>
      </p:sp>
      <p:sp>
        <p:nvSpPr>
          <p:cNvPr id="13" name="Text 10"/>
          <p:cNvSpPr txBox="1"/>
          <p:nvPr/>
        </p:nvSpPr>
        <p:spPr>
          <a:xfrm>
            <a:off x="566928" y="2185416"/>
            <a:ext cx="420624" cy="420624"/>
          </a:xfrm>
          <a:prstGeom prst="rect">
            <a:avLst/>
          </a:prstGeom>
          <a:noFill/>
          <a:ln/>
        </p:spPr>
        <p:txBody>
          <a:bodyPr wrap="square" lIns="0" tIns="0" rIns="0" bIns="0" rtlCol="0" anchor="ctr"/>
          <a:lstStyle/>
          <a:p>
            <a:pPr marL="0" indent="0" algn="ctr">
              <a:buNone/>
            </a:pPr>
            <a:r>
              <a:rPr lang="en-US" sz="1472" b="1" dirty="0">
                <a:solidFill>
                  <a:srgbClr val="FFFFFF"/>
                </a:solidFill>
                <a:latin typeface="Cambria" pitchFamily="34" charset="0"/>
                <a:ea typeface="Cambria" pitchFamily="34" charset="-122"/>
                <a:cs typeface="Cambria" pitchFamily="34" charset="-120"/>
              </a:rPr>
              <a:t>2</a:t>
            </a:r>
            <a:endParaRPr lang="en-US" sz="1472" dirty="0"/>
          </a:p>
        </p:txBody>
      </p:sp>
      <p:sp>
        <p:nvSpPr>
          <p:cNvPr id="14" name="Shape 11"/>
          <p:cNvSpPr/>
          <p:nvPr/>
        </p:nvSpPr>
        <p:spPr>
          <a:xfrm>
            <a:off x="1188720" y="2167128"/>
            <a:ext cx="457200" cy="457200"/>
          </a:xfrm>
          <a:prstGeom prst="ellipse">
            <a:avLst/>
          </a:prstGeom>
          <a:solidFill>
            <a:srgbClr val="E4572E"/>
          </a:solidFill>
          <a:ln w="12700">
            <a:solidFill>
              <a:srgbClr val="E4572E"/>
            </a:solidFill>
            <a:prstDash val="solid"/>
          </a:ln>
        </p:spPr>
      </p:sp>
      <p:pic>
        <p:nvPicPr>
          <p:cNvPr id="15" name="Image 1" descr="preencoded.png"/>
          <p:cNvPicPr>
            <a:picLocks noChangeAspect="1"/>
          </p:cNvPicPr>
          <p:nvPr/>
        </p:nvPicPr>
        <p:blipFill>
          <a:blip r:embed="rId4"/>
          <a:stretch>
            <a:fillRect/>
          </a:stretch>
        </p:blipFill>
        <p:spPr>
          <a:xfrm>
            <a:off x="1303020" y="2281428"/>
            <a:ext cx="228600" cy="228600"/>
          </a:xfrm>
          <a:prstGeom prst="rect">
            <a:avLst/>
          </a:prstGeom>
        </p:spPr>
      </p:pic>
      <p:sp>
        <p:nvSpPr>
          <p:cNvPr id="16" name="Text 12"/>
          <p:cNvSpPr txBox="1"/>
          <p:nvPr/>
        </p:nvSpPr>
        <p:spPr>
          <a:xfrm>
            <a:off x="1828800" y="2011680"/>
            <a:ext cx="6766560" cy="777240"/>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Unduh dari situs tepercaya</a:t>
            </a:r>
            <a:endParaRPr lang="en-US" sz="1250" dirty="0"/>
          </a:p>
          <a:p>
            <a:pPr marL="0" indent="0">
              <a:buNone/>
            </a:pPr>
            <a:r>
              <a:rPr lang="en-US" sz="1050" dirty="0">
                <a:solidFill>
                  <a:srgbClr val="1F2E2A"/>
                </a:solidFill>
                <a:latin typeface="Calibri" pitchFamily="34" charset="0"/>
                <a:ea typeface="Calibri" pitchFamily="34" charset="-122"/>
                <a:cs typeface="Calibri" pitchFamily="34" charset="-120"/>
              </a:rPr>
              <a:t>Unduh file dan dokumen hanya dari situs yang terpercaya.</a:t>
            </a:r>
            <a:endParaRPr lang="en-US" sz="1250" dirty="0"/>
          </a:p>
        </p:txBody>
      </p:sp>
      <p:sp>
        <p:nvSpPr>
          <p:cNvPr id="17" name="Shape 13"/>
          <p:cNvSpPr/>
          <p:nvPr/>
        </p:nvSpPr>
        <p:spPr>
          <a:xfrm>
            <a:off x="457200" y="2880360"/>
            <a:ext cx="8229600" cy="777240"/>
          </a:xfrm>
          <a:prstGeom prst="roundRect">
            <a:avLst>
              <a:gd name="adj" fmla="val 9412"/>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8" name="Shape 14"/>
          <p:cNvSpPr/>
          <p:nvPr/>
        </p:nvSpPr>
        <p:spPr>
          <a:xfrm>
            <a:off x="566928" y="3054096"/>
            <a:ext cx="420624" cy="420624"/>
          </a:xfrm>
          <a:prstGeom prst="ellipse">
            <a:avLst/>
          </a:prstGeom>
          <a:solidFill>
            <a:srgbClr val="1F7A5C"/>
          </a:solidFill>
          <a:ln w="12700">
            <a:solidFill>
              <a:srgbClr val="FFFFFF"/>
            </a:solidFill>
            <a:prstDash val="solid"/>
          </a:ln>
        </p:spPr>
      </p:sp>
      <p:sp>
        <p:nvSpPr>
          <p:cNvPr id="19" name="Text 15"/>
          <p:cNvSpPr txBox="1"/>
          <p:nvPr/>
        </p:nvSpPr>
        <p:spPr>
          <a:xfrm>
            <a:off x="566928" y="3054096"/>
            <a:ext cx="420624" cy="420624"/>
          </a:xfrm>
          <a:prstGeom prst="rect">
            <a:avLst/>
          </a:prstGeom>
          <a:noFill/>
          <a:ln/>
        </p:spPr>
        <p:txBody>
          <a:bodyPr wrap="square" lIns="0" tIns="0" rIns="0" bIns="0" rtlCol="0" anchor="ctr"/>
          <a:lstStyle/>
          <a:p>
            <a:pPr marL="0" indent="0" algn="ctr">
              <a:buNone/>
            </a:pPr>
            <a:r>
              <a:rPr lang="en-US" sz="1472" b="1" dirty="0">
                <a:solidFill>
                  <a:srgbClr val="FFFFFF"/>
                </a:solidFill>
                <a:latin typeface="Cambria" pitchFamily="34" charset="0"/>
                <a:ea typeface="Cambria" pitchFamily="34" charset="-122"/>
                <a:cs typeface="Cambria" pitchFamily="34" charset="-120"/>
              </a:rPr>
              <a:t>3</a:t>
            </a:r>
            <a:endParaRPr lang="en-US" sz="1472" dirty="0"/>
          </a:p>
        </p:txBody>
      </p:sp>
      <p:sp>
        <p:nvSpPr>
          <p:cNvPr id="20" name="Shape 16"/>
          <p:cNvSpPr/>
          <p:nvPr/>
        </p:nvSpPr>
        <p:spPr>
          <a:xfrm>
            <a:off x="1188720" y="3035808"/>
            <a:ext cx="457200" cy="457200"/>
          </a:xfrm>
          <a:prstGeom prst="ellipse">
            <a:avLst/>
          </a:prstGeom>
          <a:solidFill>
            <a:srgbClr val="1F7A5C"/>
          </a:solidFill>
          <a:ln w="12700">
            <a:solidFill>
              <a:srgbClr val="1F7A5C"/>
            </a:solidFill>
            <a:prstDash val="solid"/>
          </a:ln>
        </p:spPr>
      </p:sp>
      <p:pic>
        <p:nvPicPr>
          <p:cNvPr id="21" name="Image 2" descr="preencoded.png"/>
          <p:cNvPicPr>
            <a:picLocks noChangeAspect="1"/>
          </p:cNvPicPr>
          <p:nvPr/>
        </p:nvPicPr>
        <p:blipFill>
          <a:blip r:embed="rId5"/>
          <a:stretch>
            <a:fillRect/>
          </a:stretch>
        </p:blipFill>
        <p:spPr>
          <a:xfrm>
            <a:off x="1303020" y="3150108"/>
            <a:ext cx="228600" cy="228600"/>
          </a:xfrm>
          <a:prstGeom prst="rect">
            <a:avLst/>
          </a:prstGeom>
        </p:spPr>
      </p:pic>
      <p:sp>
        <p:nvSpPr>
          <p:cNvPr id="22" name="Text 17"/>
          <p:cNvSpPr txBox="1"/>
          <p:nvPr/>
        </p:nvSpPr>
        <p:spPr>
          <a:xfrm>
            <a:off x="1828800" y="2880360"/>
            <a:ext cx="6766560" cy="777240"/>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Hindari situs berbagi file</a:t>
            </a:r>
            <a:endParaRPr lang="en-US" sz="1250" dirty="0"/>
          </a:p>
          <a:p>
            <a:pPr marL="0" indent="0">
              <a:buNone/>
            </a:pPr>
            <a:r>
              <a:rPr lang="en-US" sz="1050" dirty="0">
                <a:solidFill>
                  <a:srgbClr val="1F2E2A"/>
                </a:solidFill>
                <a:latin typeface="Calibri" pitchFamily="34" charset="0"/>
                <a:ea typeface="Calibri" pitchFamily="34" charset="-122"/>
                <a:cs typeface="Calibri" pitchFamily="34" charset="-120"/>
              </a:rPr>
              <a:t>Jangan mengakses dan mengunduh file dari situs berbagi file.</a:t>
            </a:r>
            <a:endParaRPr lang="en-US" sz="1250" dirty="0"/>
          </a:p>
        </p:txBody>
      </p:sp>
      <p:sp>
        <p:nvSpPr>
          <p:cNvPr id="23" name="Shape 18"/>
          <p:cNvSpPr/>
          <p:nvPr/>
        </p:nvSpPr>
        <p:spPr>
          <a:xfrm>
            <a:off x="457200" y="3749040"/>
            <a:ext cx="8229600" cy="777240"/>
          </a:xfrm>
          <a:prstGeom prst="roundRect">
            <a:avLst>
              <a:gd name="adj" fmla="val 9412"/>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24" name="Shape 19"/>
          <p:cNvSpPr/>
          <p:nvPr/>
        </p:nvSpPr>
        <p:spPr>
          <a:xfrm>
            <a:off x="566928" y="3922776"/>
            <a:ext cx="420624" cy="420624"/>
          </a:xfrm>
          <a:prstGeom prst="ellipse">
            <a:avLst/>
          </a:prstGeom>
          <a:solidFill>
            <a:srgbClr val="E4572E"/>
          </a:solidFill>
          <a:ln w="12700">
            <a:solidFill>
              <a:srgbClr val="FFFFFF"/>
            </a:solidFill>
            <a:prstDash val="solid"/>
          </a:ln>
        </p:spPr>
      </p:sp>
      <p:sp>
        <p:nvSpPr>
          <p:cNvPr id="25" name="Text 20"/>
          <p:cNvSpPr txBox="1"/>
          <p:nvPr/>
        </p:nvSpPr>
        <p:spPr>
          <a:xfrm>
            <a:off x="566928" y="3922776"/>
            <a:ext cx="420624" cy="420624"/>
          </a:xfrm>
          <a:prstGeom prst="rect">
            <a:avLst/>
          </a:prstGeom>
          <a:noFill/>
          <a:ln/>
        </p:spPr>
        <p:txBody>
          <a:bodyPr wrap="square" lIns="0" tIns="0" rIns="0" bIns="0" rtlCol="0" anchor="ctr"/>
          <a:lstStyle/>
          <a:p>
            <a:pPr marL="0" indent="0" algn="ctr">
              <a:buNone/>
            </a:pPr>
            <a:r>
              <a:rPr lang="en-US" sz="1472" b="1" dirty="0">
                <a:solidFill>
                  <a:srgbClr val="FFFFFF"/>
                </a:solidFill>
                <a:latin typeface="Cambria" pitchFamily="34" charset="0"/>
                <a:ea typeface="Cambria" pitchFamily="34" charset="-122"/>
                <a:cs typeface="Cambria" pitchFamily="34" charset="-120"/>
              </a:rPr>
              <a:t>4</a:t>
            </a:r>
            <a:endParaRPr lang="en-US" sz="1472" dirty="0"/>
          </a:p>
        </p:txBody>
      </p:sp>
      <p:sp>
        <p:nvSpPr>
          <p:cNvPr id="26" name="Shape 21"/>
          <p:cNvSpPr/>
          <p:nvPr/>
        </p:nvSpPr>
        <p:spPr>
          <a:xfrm>
            <a:off x="1188720" y="3904488"/>
            <a:ext cx="457200" cy="457200"/>
          </a:xfrm>
          <a:prstGeom prst="ellipse">
            <a:avLst/>
          </a:prstGeom>
          <a:solidFill>
            <a:srgbClr val="E4572E"/>
          </a:solidFill>
          <a:ln w="12700">
            <a:solidFill>
              <a:srgbClr val="E4572E"/>
            </a:solidFill>
            <a:prstDash val="solid"/>
          </a:ln>
        </p:spPr>
      </p:sp>
      <p:pic>
        <p:nvPicPr>
          <p:cNvPr id="27" name="Image 3" descr="preencoded.png"/>
          <p:cNvPicPr>
            <a:picLocks noChangeAspect="1"/>
          </p:cNvPicPr>
          <p:nvPr/>
        </p:nvPicPr>
        <p:blipFill>
          <a:blip r:embed="rId6"/>
          <a:stretch>
            <a:fillRect/>
          </a:stretch>
        </p:blipFill>
        <p:spPr>
          <a:xfrm>
            <a:off x="1303020" y="4018788"/>
            <a:ext cx="228600" cy="228600"/>
          </a:xfrm>
          <a:prstGeom prst="rect">
            <a:avLst/>
          </a:prstGeom>
        </p:spPr>
      </p:pic>
      <p:sp>
        <p:nvSpPr>
          <p:cNvPr id="28" name="Text 22"/>
          <p:cNvSpPr txBox="1"/>
          <p:nvPr/>
        </p:nvSpPr>
        <p:spPr>
          <a:xfrm>
            <a:off x="1828800" y="3749040"/>
            <a:ext cx="6766560" cy="777240"/>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Batasi berbagi penyimpanan</a:t>
            </a:r>
            <a:endParaRPr lang="en-US" sz="1250" dirty="0"/>
          </a:p>
          <a:p>
            <a:pPr marL="0" indent="0">
              <a:buNone/>
            </a:pPr>
            <a:r>
              <a:rPr lang="en-US" sz="1050" dirty="0">
                <a:solidFill>
                  <a:srgbClr val="1F2E2A"/>
                </a:solidFill>
                <a:latin typeface="Calibri" pitchFamily="34" charset="0"/>
                <a:ea typeface="Calibri" pitchFamily="34" charset="-122"/>
                <a:cs typeface="Calibri" pitchFamily="34" charset="-120"/>
              </a:rPr>
              <a:t>Hanya berbagi perangkat penyimpanan file kepada orang atau komputer yang kita percaya.</a:t>
            </a:r>
            <a:endParaRPr lang="en-US" sz="1250" dirty="0"/>
          </a:p>
        </p:txBody>
      </p:sp>
      <p:sp>
        <p:nvSpPr>
          <p:cNvPr id="29" name="Text 23"/>
          <p:cNvSpPr txBox="1"/>
          <p:nvPr/>
        </p:nvSpPr>
        <p:spPr>
          <a:xfrm>
            <a:off x="457200" y="4645152"/>
            <a:ext cx="8229600" cy="256032"/>
          </a:xfrm>
          <a:prstGeom prst="rect">
            <a:avLst/>
          </a:prstGeom>
          <a:noFill/>
          <a:ln/>
        </p:spPr>
        <p:txBody>
          <a:bodyPr wrap="square" lIns="0" tIns="0" rIns="0" bIns="0" rtlCol="0" anchor="ctr"/>
          <a:lstStyle/>
          <a:p>
            <a:pPr marL="0" indent="0">
              <a:buNone/>
            </a:pPr>
            <a:r>
              <a:rPr lang="en-US" sz="950" i="1" dirty="0">
                <a:solidFill>
                  <a:srgbClr val="5B6B66"/>
                </a:solidFill>
                <a:latin typeface="Calibri" pitchFamily="34" charset="0"/>
                <a:ea typeface="Calibri" pitchFamily="34" charset="-122"/>
                <a:cs typeface="Calibri" pitchFamily="34" charset="-120"/>
              </a:rPr>
              <a:t>Berlaku untuk desktop, notebook, netbook, tablet, dan telepon pintar. Di layar sentuh, unduhan mudah terjadi tanpa disadari. (Miller, 2016)</a:t>
            </a:r>
            <a:endParaRPr lang="en-US" sz="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KEAMANAN DIGITAL · FIREWALL</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Firewall: Dinding Virtual Perangkat Kita</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27</a:t>
            </a:r>
            <a:endParaRPr lang="en-US" sz="900" dirty="0"/>
          </a:p>
        </p:txBody>
      </p:sp>
      <p:sp>
        <p:nvSpPr>
          <p:cNvPr id="5" name="Shape 3"/>
          <p:cNvSpPr/>
          <p:nvPr/>
        </p:nvSpPr>
        <p:spPr>
          <a:xfrm>
            <a:off x="457200" y="1188720"/>
            <a:ext cx="8229600" cy="1097280"/>
          </a:xfrm>
          <a:prstGeom prst="roundRect">
            <a:avLst>
              <a:gd name="adj" fmla="val 6667"/>
            </a:avLst>
          </a:prstGeom>
          <a:solidFill>
            <a:srgbClr val="12352F"/>
          </a:solidFill>
          <a:ln w="6350">
            <a:solidFill>
              <a:srgbClr val="12352F"/>
            </a:solidFill>
            <a:prstDash val="solid"/>
          </a:ln>
          <a:effectLst>
            <a:outerShdw blurRad="76200" dist="19050" dir="5400000" algn="bl" rotWithShape="0">
              <a:srgbClr val="000000">
                <a:alpha val="12000"/>
              </a:srgbClr>
            </a:outerShdw>
          </a:effectLst>
        </p:spPr>
      </p:sp>
      <p:sp>
        <p:nvSpPr>
          <p:cNvPr id="6" name="Shape 4"/>
          <p:cNvSpPr/>
          <p:nvPr/>
        </p:nvSpPr>
        <p:spPr>
          <a:xfrm>
            <a:off x="640080" y="1417320"/>
            <a:ext cx="640080" cy="640080"/>
          </a:xfrm>
          <a:prstGeom prst="ellipse">
            <a:avLst/>
          </a:prstGeom>
          <a:solidFill>
            <a:srgbClr val="E4572E"/>
          </a:solidFill>
          <a:ln w="12700">
            <a:solidFill>
              <a:srgbClr val="E4572E"/>
            </a:solidFill>
            <a:prstDash val="solid"/>
          </a:ln>
        </p:spPr>
      </p:sp>
      <p:pic>
        <p:nvPicPr>
          <p:cNvPr id="7" name="Image 0" descr="preencoded.png"/>
          <p:cNvPicPr>
            <a:picLocks noChangeAspect="1"/>
          </p:cNvPicPr>
          <p:nvPr/>
        </p:nvPicPr>
        <p:blipFill>
          <a:blip r:embed="rId3"/>
          <a:stretch>
            <a:fillRect/>
          </a:stretch>
        </p:blipFill>
        <p:spPr>
          <a:xfrm>
            <a:off x="800100" y="1577340"/>
            <a:ext cx="320040" cy="320040"/>
          </a:xfrm>
          <a:prstGeom prst="rect">
            <a:avLst/>
          </a:prstGeom>
        </p:spPr>
      </p:pic>
      <p:sp>
        <p:nvSpPr>
          <p:cNvPr id="8" name="Text 5"/>
          <p:cNvSpPr txBox="1"/>
          <p:nvPr/>
        </p:nvSpPr>
        <p:spPr>
          <a:xfrm>
            <a:off x="1463040" y="1216152"/>
            <a:ext cx="7132320" cy="1051560"/>
          </a:xfrm>
          <a:prstGeom prst="rect">
            <a:avLst/>
          </a:prstGeom>
          <a:noFill/>
          <a:ln/>
        </p:spPr>
        <p:txBody>
          <a:bodyPr wrap="square" lIns="0" tIns="0" rIns="0" bIns="0" rtlCol="0" anchor="ctr"/>
          <a:lstStyle/>
          <a:p>
            <a:pPr marL="0" indent="0">
              <a:buNone/>
            </a:pPr>
            <a:r>
              <a:rPr lang="en-US" sz="1150" dirty="0">
                <a:solidFill>
                  <a:srgbClr val="FFFFFF"/>
                </a:solidFill>
                <a:latin typeface="Calibri" pitchFamily="34" charset="0"/>
                <a:ea typeface="Calibri" pitchFamily="34" charset="-122"/>
                <a:cs typeface="Calibri" pitchFamily="34" charset="-120"/>
              </a:rPr>
              <a:t>Program yang memonitor alur penggunaan internet dan memfilter data yang melewati koneksi untuk melindungi sistem dari serangan luar. Windows dan Mac memiliki firewall bawaan yang aktif otomatis dan cukup bagi kebanyakan pengguna.</a:t>
            </a:r>
            <a:endParaRPr lang="en-US" sz="1150" dirty="0"/>
          </a:p>
        </p:txBody>
      </p:sp>
      <p:sp>
        <p:nvSpPr>
          <p:cNvPr id="9" name="Shape 6"/>
          <p:cNvSpPr/>
          <p:nvPr/>
        </p:nvSpPr>
        <p:spPr>
          <a:xfrm>
            <a:off x="457200" y="2468880"/>
            <a:ext cx="4846320" cy="2194560"/>
          </a:xfrm>
          <a:prstGeom prst="roundRect">
            <a:avLst>
              <a:gd name="adj" fmla="val 3333"/>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0" name="Shape 7"/>
          <p:cNvSpPr/>
          <p:nvPr/>
        </p:nvSpPr>
        <p:spPr>
          <a:xfrm>
            <a:off x="594360" y="2560320"/>
            <a:ext cx="411480" cy="411480"/>
          </a:xfrm>
          <a:prstGeom prst="ellipse">
            <a:avLst/>
          </a:prstGeom>
          <a:solidFill>
            <a:srgbClr val="1F7A5C"/>
          </a:solidFill>
          <a:ln w="12700">
            <a:solidFill>
              <a:srgbClr val="1F7A5C"/>
            </a:solidFill>
            <a:prstDash val="solid"/>
          </a:ln>
        </p:spPr>
      </p:sp>
      <p:pic>
        <p:nvPicPr>
          <p:cNvPr id="11" name="Image 1" descr="preencoded.png"/>
          <p:cNvPicPr>
            <a:picLocks noChangeAspect="1"/>
          </p:cNvPicPr>
          <p:nvPr/>
        </p:nvPicPr>
        <p:blipFill>
          <a:blip r:embed="rId4"/>
          <a:stretch>
            <a:fillRect/>
          </a:stretch>
        </p:blipFill>
        <p:spPr>
          <a:xfrm>
            <a:off x="697230" y="2663190"/>
            <a:ext cx="205740" cy="205740"/>
          </a:xfrm>
          <a:prstGeom prst="rect">
            <a:avLst/>
          </a:prstGeom>
        </p:spPr>
      </p:pic>
      <p:sp>
        <p:nvSpPr>
          <p:cNvPr id="12" name="Text 8"/>
          <p:cNvSpPr txBox="1"/>
          <p:nvPr/>
        </p:nvSpPr>
        <p:spPr>
          <a:xfrm>
            <a:off x="1143000" y="2560320"/>
            <a:ext cx="4023360" cy="411480"/>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Windows Defender Firewall</a:t>
            </a:r>
            <a:endParaRPr lang="en-US" sz="1250" dirty="0"/>
          </a:p>
        </p:txBody>
      </p:sp>
      <p:sp>
        <p:nvSpPr>
          <p:cNvPr id="13" name="Text 9"/>
          <p:cNvSpPr txBox="1"/>
          <p:nvPr/>
        </p:nvSpPr>
        <p:spPr>
          <a:xfrm>
            <a:off x="640080" y="3063240"/>
            <a:ext cx="4572000" cy="1554480"/>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rgbClr val="1F2E2A"/>
                </a:solidFill>
                <a:latin typeface="Calibri" pitchFamily="34" charset="0"/>
                <a:ea typeface="Calibri" pitchFamily="34" charset="-122"/>
                <a:cs typeface="Calibri" pitchFamily="34" charset="-120"/>
              </a:rPr>
              <a:t>Klik Start, buka Control Panel</a:t>
            </a:r>
            <a:endParaRPr lang="en-US" sz="1050" dirty="0"/>
          </a:p>
          <a:p>
            <a:pPr marL="152400" indent="-152400">
              <a:spcAft>
                <a:spcPts val="500"/>
              </a:spcAft>
              <a:buSzPct val="100000"/>
              <a:buChar char="•"/>
            </a:pPr>
            <a:r>
              <a:rPr lang="en-US" sz="1050" dirty="0">
                <a:solidFill>
                  <a:srgbClr val="1F2E2A"/>
                </a:solidFill>
                <a:latin typeface="Calibri" pitchFamily="34" charset="0"/>
                <a:ea typeface="Calibri" pitchFamily="34" charset="-122"/>
                <a:cs typeface="Calibri" pitchFamily="34" charset="-120"/>
              </a:rPr>
              <a:t>System and Security</a:t>
            </a:r>
            <a:endParaRPr lang="en-US" sz="1050" dirty="0"/>
          </a:p>
          <a:p>
            <a:pPr marL="152400" indent="-152400">
              <a:spcAft>
                <a:spcPts val="500"/>
              </a:spcAft>
              <a:buSzPct val="100000"/>
              <a:buChar char="•"/>
            </a:pPr>
            <a:r>
              <a:rPr lang="en-US" sz="1050" dirty="0">
                <a:solidFill>
                  <a:srgbClr val="1F2E2A"/>
                </a:solidFill>
                <a:latin typeface="Calibri" pitchFamily="34" charset="0"/>
                <a:ea typeface="Calibri" pitchFamily="34" charset="-122"/>
                <a:cs typeface="Calibri" pitchFamily="34" charset="-120"/>
              </a:rPr>
              <a:t>Windows Defender Firewall</a:t>
            </a:r>
            <a:endParaRPr lang="en-US" sz="1050" dirty="0"/>
          </a:p>
          <a:p>
            <a:pPr marL="152400" indent="-152400">
              <a:spcAft>
                <a:spcPts val="500"/>
              </a:spcAft>
              <a:buSzPct val="100000"/>
              <a:buChar char="•"/>
            </a:pPr>
            <a:r>
              <a:rPr lang="en-US" sz="1050" dirty="0">
                <a:solidFill>
                  <a:srgbClr val="1F2E2A"/>
                </a:solidFill>
                <a:latin typeface="Calibri" pitchFamily="34" charset="0"/>
                <a:ea typeface="Calibri" pitchFamily="34" charset="-122"/>
                <a:cs typeface="Calibri" pitchFamily="34" charset="-120"/>
              </a:rPr>
              <a:t>Turn Windows Defender Firewall on or off</a:t>
            </a:r>
            <a:endParaRPr lang="en-US" sz="1050" dirty="0"/>
          </a:p>
          <a:p>
            <a:pPr marL="152400" indent="-152400">
              <a:spcAft>
                <a:spcPts val="500"/>
              </a:spcAft>
              <a:buSzPct val="100000"/>
              <a:buChar char="•"/>
            </a:pPr>
            <a:r>
              <a:rPr lang="en-US" sz="1050" dirty="0">
                <a:solidFill>
                  <a:srgbClr val="1F2E2A"/>
                </a:solidFill>
                <a:latin typeface="Calibri" pitchFamily="34" charset="0"/>
                <a:ea typeface="Calibri" pitchFamily="34" charset="-122"/>
                <a:cs typeface="Calibri" pitchFamily="34" charset="-120"/>
              </a:rPr>
              <a:t>Private &amp; public network settings: Turn on, lalu OK</a:t>
            </a:r>
            <a:endParaRPr lang="en-US" sz="1050" dirty="0"/>
          </a:p>
        </p:txBody>
      </p:sp>
      <p:sp>
        <p:nvSpPr>
          <p:cNvPr id="14" name="Shape 10"/>
          <p:cNvSpPr/>
          <p:nvPr/>
        </p:nvSpPr>
        <p:spPr>
          <a:xfrm>
            <a:off x="5486400" y="2468880"/>
            <a:ext cx="3200400" cy="2194560"/>
          </a:xfrm>
          <a:prstGeom prst="roundRect">
            <a:avLst>
              <a:gd name="adj" fmla="val 3333"/>
            </a:avLst>
          </a:prstGeom>
          <a:solidFill>
            <a:srgbClr val="DDEEE7"/>
          </a:solidFill>
          <a:ln w="6350">
            <a:solidFill>
              <a:srgbClr val="DDEEE7"/>
            </a:solidFill>
            <a:prstDash val="solid"/>
          </a:ln>
          <a:effectLst>
            <a:outerShdw blurRad="76200" dist="19050" dir="5400000" algn="bl" rotWithShape="0">
              <a:srgbClr val="000000">
                <a:alpha val="12000"/>
              </a:srgbClr>
            </a:outerShdw>
          </a:effectLst>
        </p:spPr>
      </p:sp>
      <p:sp>
        <p:nvSpPr>
          <p:cNvPr id="15" name="Shape 11"/>
          <p:cNvSpPr/>
          <p:nvPr/>
        </p:nvSpPr>
        <p:spPr>
          <a:xfrm>
            <a:off x="5623560" y="2560320"/>
            <a:ext cx="411480" cy="411480"/>
          </a:xfrm>
          <a:prstGeom prst="ellipse">
            <a:avLst/>
          </a:prstGeom>
          <a:solidFill>
            <a:srgbClr val="E4572E"/>
          </a:solidFill>
          <a:ln w="12700">
            <a:solidFill>
              <a:srgbClr val="E4572E"/>
            </a:solidFill>
            <a:prstDash val="solid"/>
          </a:ln>
        </p:spPr>
      </p:sp>
      <p:pic>
        <p:nvPicPr>
          <p:cNvPr id="16" name="Image 2" descr="preencoded.png"/>
          <p:cNvPicPr>
            <a:picLocks noChangeAspect="1"/>
          </p:cNvPicPr>
          <p:nvPr/>
        </p:nvPicPr>
        <p:blipFill>
          <a:blip r:embed="rId5"/>
          <a:stretch>
            <a:fillRect/>
          </a:stretch>
        </p:blipFill>
        <p:spPr>
          <a:xfrm>
            <a:off x="5726430" y="2663190"/>
            <a:ext cx="205740" cy="205740"/>
          </a:xfrm>
          <a:prstGeom prst="rect">
            <a:avLst/>
          </a:prstGeom>
        </p:spPr>
      </p:pic>
      <p:sp>
        <p:nvSpPr>
          <p:cNvPr id="17" name="Text 12"/>
          <p:cNvSpPr txBox="1"/>
          <p:nvPr/>
        </p:nvSpPr>
        <p:spPr>
          <a:xfrm>
            <a:off x="6172200" y="2560320"/>
            <a:ext cx="2468880" cy="411480"/>
          </a:xfrm>
          <a:prstGeom prst="rect">
            <a:avLst/>
          </a:prstGeom>
          <a:noFill/>
          <a:ln/>
        </p:spPr>
        <p:txBody>
          <a:bodyPr wrap="square" lIns="0" tIns="0" rIns="0" bIns="0" rtlCol="0" anchor="ctr"/>
          <a:lstStyle/>
          <a:p>
            <a:pPr marL="0" indent="0">
              <a:buNone/>
            </a:pPr>
            <a:r>
              <a:rPr lang="en-US" sz="1250" b="1" dirty="0">
                <a:solidFill>
                  <a:srgbClr val="12352F"/>
                </a:solidFill>
                <a:latin typeface="Calibri" pitchFamily="34" charset="0"/>
                <a:ea typeface="Calibri" pitchFamily="34" charset="-122"/>
                <a:cs typeface="Calibri" pitchFamily="34" charset="-120"/>
              </a:rPr>
              <a:t>Cek firewall di Mac</a:t>
            </a:r>
            <a:endParaRPr lang="en-US" sz="1250" dirty="0"/>
          </a:p>
        </p:txBody>
      </p:sp>
      <p:sp>
        <p:nvSpPr>
          <p:cNvPr id="18" name="Text 13"/>
          <p:cNvSpPr txBox="1"/>
          <p:nvPr/>
        </p:nvSpPr>
        <p:spPr>
          <a:xfrm>
            <a:off x="5669280" y="3063240"/>
            <a:ext cx="2926080" cy="1554480"/>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rgbClr val="1F2E2A"/>
                </a:solidFill>
                <a:latin typeface="Calibri" pitchFamily="34" charset="0"/>
                <a:ea typeface="Calibri" pitchFamily="34" charset="-122"/>
                <a:cs typeface="Calibri" pitchFamily="34" charset="-120"/>
              </a:rPr>
              <a:t>Klik System Preferences</a:t>
            </a:r>
            <a:endParaRPr lang="en-US" sz="1050" dirty="0"/>
          </a:p>
          <a:p>
            <a:pPr marL="152400" indent="-152400">
              <a:spcAft>
                <a:spcPts val="500"/>
              </a:spcAft>
              <a:buSzPct val="100000"/>
              <a:buChar char="•"/>
            </a:pPr>
            <a:r>
              <a:rPr lang="en-US" sz="1050" dirty="0">
                <a:solidFill>
                  <a:srgbClr val="1F2E2A"/>
                </a:solidFill>
                <a:latin typeface="Calibri" pitchFamily="34" charset="0"/>
                <a:ea typeface="Calibri" pitchFamily="34" charset="-122"/>
                <a:cs typeface="Calibri" pitchFamily="34" charset="-120"/>
              </a:rPr>
              <a:t>Klik Security &amp; Privacy</a:t>
            </a:r>
            <a:endParaRPr lang="en-US" sz="1050" dirty="0"/>
          </a:p>
          <a:p>
            <a:pPr marL="152400" indent="-152400">
              <a:spcAft>
                <a:spcPts val="500"/>
              </a:spcAft>
              <a:buSzPct val="100000"/>
              <a:buChar char="•"/>
            </a:pPr>
            <a:r>
              <a:rPr lang="en-US" sz="1050" dirty="0">
                <a:solidFill>
                  <a:srgbClr val="1F2E2A"/>
                </a:solidFill>
                <a:latin typeface="Calibri" pitchFamily="34" charset="0"/>
                <a:ea typeface="Calibri" pitchFamily="34" charset="-122"/>
                <a:cs typeface="Calibri" pitchFamily="34" charset="-120"/>
              </a:rPr>
              <a:t>Cek apakah Firewall sudah menyala</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KEAMANAN DIGITAL · PERLINDUNGAN</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Virus Checker dan File Cadangan</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28</a:t>
            </a:r>
            <a:endParaRPr lang="en-US" sz="900" dirty="0"/>
          </a:p>
        </p:txBody>
      </p:sp>
      <p:sp>
        <p:nvSpPr>
          <p:cNvPr id="5" name="Shape 3"/>
          <p:cNvSpPr/>
          <p:nvPr/>
        </p:nvSpPr>
        <p:spPr>
          <a:xfrm>
            <a:off x="457200" y="1188720"/>
            <a:ext cx="4023360" cy="3474720"/>
          </a:xfrm>
          <a:prstGeom prst="roundRect">
            <a:avLst>
              <a:gd name="adj" fmla="val 2105"/>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325880"/>
            <a:ext cx="438912" cy="438912"/>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04088" y="1435608"/>
            <a:ext cx="219456" cy="219456"/>
          </a:xfrm>
          <a:prstGeom prst="rect">
            <a:avLst/>
          </a:prstGeom>
        </p:spPr>
      </p:pic>
      <p:sp>
        <p:nvSpPr>
          <p:cNvPr id="8" name="Text 5"/>
          <p:cNvSpPr txBox="1"/>
          <p:nvPr/>
        </p:nvSpPr>
        <p:spPr>
          <a:xfrm>
            <a:off x="1115568" y="1298448"/>
            <a:ext cx="3246120" cy="493776"/>
          </a:xfrm>
          <a:prstGeom prst="rect">
            <a:avLst/>
          </a:prstGeom>
          <a:noFill/>
          <a:ln/>
        </p:spPr>
        <p:txBody>
          <a:bodyPr wrap="square" lIns="0" tIns="0" rIns="0" bIns="0" rtlCol="0" anchor="ctr"/>
          <a:lstStyle/>
          <a:p>
            <a:pPr marL="0" indent="0">
              <a:buNone/>
            </a:pPr>
            <a:r>
              <a:rPr lang="en-US" sz="1400" b="1" dirty="0">
                <a:solidFill>
                  <a:srgbClr val="12352F"/>
                </a:solidFill>
                <a:latin typeface="Calibri" pitchFamily="34" charset="0"/>
                <a:ea typeface="Calibri" pitchFamily="34" charset="-122"/>
                <a:cs typeface="Calibri" pitchFamily="34" charset="-120"/>
              </a:rPr>
              <a:t>Virus checker / anti-malware</a:t>
            </a:r>
            <a:endParaRPr lang="en-US" sz="1400" dirty="0"/>
          </a:p>
        </p:txBody>
      </p:sp>
      <p:sp>
        <p:nvSpPr>
          <p:cNvPr id="9" name="Text 6"/>
          <p:cNvSpPr txBox="1"/>
          <p:nvPr/>
        </p:nvSpPr>
        <p:spPr>
          <a:xfrm>
            <a:off x="594360" y="1847088"/>
            <a:ext cx="3749040" cy="2743200"/>
          </a:xfrm>
          <a:prstGeom prst="rect">
            <a:avLst/>
          </a:prstGeom>
          <a:noFill/>
          <a:ln/>
        </p:spPr>
        <p:txBody>
          <a:bodyPr wrap="square" lIns="0" tIns="0" rIns="0" bIns="0" rtlCol="0" anchor="t"/>
          <a:lstStyle/>
          <a:p>
            <a:pPr marL="0" indent="0">
              <a:buNone/>
            </a:pPr>
            <a:r>
              <a:rPr lang="en-US" sz="1150" dirty="0">
                <a:solidFill>
                  <a:srgbClr val="1F2E2A"/>
                </a:solidFill>
                <a:latin typeface="Calibri" pitchFamily="34" charset="0"/>
                <a:ea typeface="Calibri" pitchFamily="34" charset="-122"/>
                <a:cs typeface="Calibri" pitchFamily="34" charset="-120"/>
              </a:rPr>
              <a:t>Tersedia gratis maupun berbayar dan bisa dipakai di desktop, notebook, netbook, tablet, hingga telepon pintar.</a:t>
            </a:r>
            <a:endParaRPr lang="en-US" sz="1150" dirty="0"/>
          </a:p>
        </p:txBody>
      </p:sp>
      <p:sp>
        <p:nvSpPr>
          <p:cNvPr id="10" name="Text 7"/>
          <p:cNvSpPr txBox="1"/>
          <p:nvPr/>
        </p:nvSpPr>
        <p:spPr>
          <a:xfrm>
            <a:off x="640080" y="2743200"/>
            <a:ext cx="3657600" cy="1828800"/>
          </a:xfrm>
          <a:prstGeom prst="rect">
            <a:avLst/>
          </a:prstGeom>
          <a:noFill/>
          <a:ln/>
        </p:spPr>
        <p:txBody>
          <a:bodyPr wrap="square" lIns="0" tIns="0" rIns="0" bIns="0" rtlCol="0" anchor="t"/>
          <a:lstStyle/>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Unduh dan pasang dari situs penyedianya langsung</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Jalankan programnya secara rutin</a:t>
            </a:r>
            <a:endParaRPr lang="en-US" sz="1150" dirty="0"/>
          </a:p>
          <a:p>
            <a:pPr marL="152400" indent="-152400">
              <a:spcAft>
                <a:spcPts val="500"/>
              </a:spcAft>
              <a:buSzPct val="100000"/>
              <a:buChar char="•"/>
            </a:pPr>
            <a:r>
              <a:rPr lang="en-US" sz="1150" dirty="0">
                <a:solidFill>
                  <a:srgbClr val="1F2E2A"/>
                </a:solidFill>
                <a:latin typeface="Calibri" pitchFamily="34" charset="0"/>
                <a:ea typeface="Calibri" pitchFamily="34" charset="-122"/>
                <a:cs typeface="Calibri" pitchFamily="34" charset="-120"/>
              </a:rPr>
              <a:t>Perbarui secara rutin agar mampu mendeteksi virus terbaru</a:t>
            </a:r>
            <a:endParaRPr lang="en-US" sz="1150" dirty="0"/>
          </a:p>
        </p:txBody>
      </p:sp>
      <p:sp>
        <p:nvSpPr>
          <p:cNvPr id="11" name="Shape 8"/>
          <p:cNvSpPr/>
          <p:nvPr/>
        </p:nvSpPr>
        <p:spPr>
          <a:xfrm>
            <a:off x="4663440" y="1188720"/>
            <a:ext cx="4023360" cy="3474720"/>
          </a:xfrm>
          <a:prstGeom prst="roundRect">
            <a:avLst>
              <a:gd name="adj" fmla="val 2105"/>
            </a:avLst>
          </a:prstGeom>
          <a:solidFill>
            <a:srgbClr val="FBE6DD"/>
          </a:solidFill>
          <a:ln w="6350">
            <a:solidFill>
              <a:srgbClr val="FBE6DD"/>
            </a:solidFill>
            <a:prstDash val="solid"/>
          </a:ln>
          <a:effectLst>
            <a:outerShdw blurRad="76200" dist="19050" dir="5400000" algn="bl" rotWithShape="0">
              <a:srgbClr val="000000">
                <a:alpha val="12000"/>
              </a:srgbClr>
            </a:outerShdw>
          </a:effectLst>
        </p:spPr>
      </p:sp>
      <p:sp>
        <p:nvSpPr>
          <p:cNvPr id="12" name="Shape 9"/>
          <p:cNvSpPr/>
          <p:nvPr/>
        </p:nvSpPr>
        <p:spPr>
          <a:xfrm>
            <a:off x="4846320" y="1325880"/>
            <a:ext cx="594360" cy="594360"/>
          </a:xfrm>
          <a:prstGeom prst="ellipse">
            <a:avLst/>
          </a:prstGeom>
          <a:solidFill>
            <a:srgbClr val="E4572E"/>
          </a:solidFill>
          <a:ln w="12700">
            <a:solidFill>
              <a:srgbClr val="E4572E"/>
            </a:solidFill>
            <a:prstDash val="solid"/>
          </a:ln>
        </p:spPr>
      </p:sp>
      <p:pic>
        <p:nvPicPr>
          <p:cNvPr id="13" name="Image 1" descr="preencoded.png"/>
          <p:cNvPicPr>
            <a:picLocks noChangeAspect="1"/>
          </p:cNvPicPr>
          <p:nvPr/>
        </p:nvPicPr>
        <p:blipFill>
          <a:blip r:embed="rId4"/>
          <a:stretch>
            <a:fillRect/>
          </a:stretch>
        </p:blipFill>
        <p:spPr>
          <a:xfrm>
            <a:off x="4994910" y="1474470"/>
            <a:ext cx="297180" cy="297180"/>
          </a:xfrm>
          <a:prstGeom prst="rect">
            <a:avLst/>
          </a:prstGeom>
        </p:spPr>
      </p:pic>
      <p:sp>
        <p:nvSpPr>
          <p:cNvPr id="14" name="Text 10"/>
          <p:cNvSpPr txBox="1"/>
          <p:nvPr/>
        </p:nvSpPr>
        <p:spPr>
          <a:xfrm>
            <a:off x="5577840" y="1325880"/>
            <a:ext cx="3017520" cy="594360"/>
          </a:xfrm>
          <a:prstGeom prst="rect">
            <a:avLst/>
          </a:prstGeom>
          <a:noFill/>
          <a:ln/>
        </p:spPr>
        <p:txBody>
          <a:bodyPr wrap="square" lIns="0" tIns="0" rIns="0" bIns="0" rtlCol="0" anchor="ctr"/>
          <a:lstStyle/>
          <a:p>
            <a:pPr marL="0" indent="0">
              <a:buNone/>
            </a:pPr>
            <a:r>
              <a:rPr lang="en-US" sz="1400" b="1" dirty="0">
                <a:solidFill>
                  <a:srgbClr val="12352F"/>
                </a:solidFill>
                <a:latin typeface="Cambria" pitchFamily="34" charset="0"/>
                <a:ea typeface="Cambria" pitchFamily="34" charset="-122"/>
                <a:cs typeface="Cambria" pitchFamily="34" charset="-120"/>
              </a:rPr>
              <a:t>Pentingnya file cadangan</a:t>
            </a:r>
            <a:endParaRPr lang="en-US" sz="1400" dirty="0"/>
          </a:p>
        </p:txBody>
      </p:sp>
      <p:sp>
        <p:nvSpPr>
          <p:cNvPr id="15" name="Text 11"/>
          <p:cNvSpPr txBox="1"/>
          <p:nvPr/>
        </p:nvSpPr>
        <p:spPr>
          <a:xfrm>
            <a:off x="4846320" y="2103120"/>
            <a:ext cx="3657600" cy="1463040"/>
          </a:xfrm>
          <a:prstGeom prst="rect">
            <a:avLst/>
          </a:prstGeom>
          <a:noFill/>
          <a:ln/>
        </p:spPr>
        <p:txBody>
          <a:bodyPr wrap="square" lIns="0" tIns="0" rIns="0" bIns="0" rtlCol="0" anchor="t"/>
          <a:lstStyle/>
          <a:p>
            <a:pPr marL="0" indent="0">
              <a:buNone/>
            </a:pPr>
            <a:r>
              <a:rPr lang="en-US" sz="1200" dirty="0">
                <a:solidFill>
                  <a:srgbClr val="1F2E2A"/>
                </a:solidFill>
                <a:latin typeface="Calibri" pitchFamily="34" charset="0"/>
                <a:ea typeface="Calibri" pitchFamily="34" charset="-122"/>
                <a:cs typeface="Calibri" pitchFamily="34" charset="-120"/>
              </a:rPr>
              <a:t>Malware dapat merusak file yang kita miliki. Rajinlah membuat file cadangan dari perangkat dan simpan di perangkat penyimpanan data eksternal.</a:t>
            </a:r>
            <a:endParaRPr lang="en-US" sz="1200" dirty="0"/>
          </a:p>
        </p:txBody>
      </p:sp>
      <p:sp>
        <p:nvSpPr>
          <p:cNvPr id="16" name="Text 12"/>
          <p:cNvSpPr txBox="1"/>
          <p:nvPr/>
        </p:nvSpPr>
        <p:spPr>
          <a:xfrm>
            <a:off x="4846320" y="3611880"/>
            <a:ext cx="3657600" cy="960120"/>
          </a:xfrm>
          <a:prstGeom prst="rect">
            <a:avLst/>
          </a:prstGeom>
          <a:noFill/>
          <a:ln/>
        </p:spPr>
        <p:txBody>
          <a:bodyPr wrap="square" lIns="0" tIns="0" rIns="0" bIns="0" rtlCol="0" anchor="t"/>
          <a:lstStyle/>
          <a:p>
            <a:pPr marL="0" indent="0">
              <a:buNone/>
            </a:pPr>
            <a:r>
              <a:rPr lang="en-US" sz="1050" i="1" dirty="0">
                <a:solidFill>
                  <a:srgbClr val="5B6B66"/>
                </a:solidFill>
                <a:latin typeface="Calibri" pitchFamily="34" charset="0"/>
                <a:ea typeface="Calibri" pitchFamily="34" charset="-122"/>
                <a:cs typeface="Calibri" pitchFamily="34" charset="-120"/>
              </a:rPr>
              <a:t>Akibat terkena malware: komputer melambat, informasi pribadi dan sensitif dapat dimiliki dan disalahgunakan pihak tak bertanggung jawab.</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4F8F6"/>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E4572E"/>
                </a:solidFill>
                <a:latin typeface="Calibri" pitchFamily="34" charset="0"/>
                <a:ea typeface="Calibri" pitchFamily="34" charset="-122"/>
                <a:cs typeface="Calibri" pitchFamily="34" charset="-120"/>
              </a:rPr>
              <a:t>PENUTUP · REKOMENDASI</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12352F"/>
                </a:solidFill>
                <a:latin typeface="Cambria" pitchFamily="34" charset="0"/>
                <a:ea typeface="Cambria" pitchFamily="34" charset="-122"/>
                <a:cs typeface="Cambria" pitchFamily="34" charset="-120"/>
              </a:rPr>
              <a:t>Rekomendasi dan Usulan Kegiatan</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5B6B66"/>
                </a:solidFill>
                <a:latin typeface="Calibri" pitchFamily="34" charset="0"/>
                <a:ea typeface="Calibri" pitchFamily="34" charset="-122"/>
                <a:cs typeface="Calibri" pitchFamily="34" charset="-120"/>
              </a:rPr>
              <a:t>29</a:t>
            </a:r>
            <a:endParaRPr lang="en-US" sz="900" dirty="0"/>
          </a:p>
        </p:txBody>
      </p:sp>
      <p:sp>
        <p:nvSpPr>
          <p:cNvPr id="5" name="Shape 3"/>
          <p:cNvSpPr/>
          <p:nvPr/>
        </p:nvSpPr>
        <p:spPr>
          <a:xfrm>
            <a:off x="457200" y="1188720"/>
            <a:ext cx="2651760" cy="3474720"/>
          </a:xfrm>
          <a:prstGeom prst="roundRect">
            <a:avLst>
              <a:gd name="adj" fmla="val 2759"/>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6" name="Shape 4"/>
          <p:cNvSpPr/>
          <p:nvPr/>
        </p:nvSpPr>
        <p:spPr>
          <a:xfrm>
            <a:off x="594360" y="1298448"/>
            <a:ext cx="502920" cy="502920"/>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20090" y="1424178"/>
            <a:ext cx="251460" cy="251460"/>
          </a:xfrm>
          <a:prstGeom prst="rect">
            <a:avLst/>
          </a:prstGeom>
        </p:spPr>
      </p:pic>
      <p:sp>
        <p:nvSpPr>
          <p:cNvPr id="8" name="Text 5"/>
          <p:cNvSpPr txBox="1"/>
          <p:nvPr/>
        </p:nvSpPr>
        <p:spPr>
          <a:xfrm>
            <a:off x="1188720" y="1298448"/>
            <a:ext cx="1828800" cy="502920"/>
          </a:xfrm>
          <a:prstGeom prst="rect">
            <a:avLst/>
          </a:prstGeom>
          <a:noFill/>
          <a:ln/>
        </p:spPr>
        <p:txBody>
          <a:bodyPr wrap="square" lIns="0" tIns="0" rIns="0" bIns="0" rtlCol="0" anchor="ctr"/>
          <a:lstStyle/>
          <a:p>
            <a:pPr marL="0" indent="0">
              <a:buNone/>
            </a:pPr>
            <a:r>
              <a:rPr lang="en-US" sz="1400" b="1" dirty="0">
                <a:solidFill>
                  <a:srgbClr val="12352F"/>
                </a:solidFill>
                <a:latin typeface="Cambria" pitchFamily="34" charset="0"/>
                <a:ea typeface="Cambria" pitchFamily="34" charset="-122"/>
                <a:cs typeface="Cambria" pitchFamily="34" charset="-120"/>
              </a:rPr>
              <a:t>Untuk anak</a:t>
            </a:r>
            <a:endParaRPr lang="en-US" sz="1400" dirty="0"/>
          </a:p>
        </p:txBody>
      </p:sp>
      <p:sp>
        <p:nvSpPr>
          <p:cNvPr id="9" name="Text 6"/>
          <p:cNvSpPr txBox="1"/>
          <p:nvPr/>
        </p:nvSpPr>
        <p:spPr>
          <a:xfrm>
            <a:off x="594360" y="1920240"/>
            <a:ext cx="2377440" cy="1508760"/>
          </a:xfrm>
          <a:prstGeom prst="rect">
            <a:avLst/>
          </a:prstGeom>
          <a:noFill/>
          <a:ln/>
        </p:spPr>
        <p:txBody>
          <a:bodyPr wrap="square" lIns="0" tIns="0" rIns="0" bIns="0" rtlCol="0" anchor="t"/>
          <a:lstStyle/>
          <a:p>
            <a:pPr marL="0" indent="0">
              <a:buNone/>
            </a:pPr>
            <a:r>
              <a:rPr lang="en-US" sz="1000" dirty="0">
                <a:solidFill>
                  <a:srgbClr val="1F2E2A"/>
                </a:solidFill>
                <a:latin typeface="Calibri" pitchFamily="34" charset="0"/>
                <a:ea typeface="Calibri" pitchFamily="34" charset="-122"/>
                <a:cs typeface="Calibri" pitchFamily="34" charset="-120"/>
              </a:rPr>
              <a:t>Lengkapi literasi dengan visualisasi menarik (gambar, tipografi, warna); dampingi penggunaan perangkat oleh keluarga dan gunakan aplikasi keamanan keluarga untuk membatasi waktu akses.</a:t>
            </a:r>
            <a:endParaRPr lang="en-US" sz="1000" dirty="0"/>
          </a:p>
        </p:txBody>
      </p:sp>
      <p:sp>
        <p:nvSpPr>
          <p:cNvPr id="10" name="Text 7"/>
          <p:cNvSpPr txBox="1"/>
          <p:nvPr/>
        </p:nvSpPr>
        <p:spPr>
          <a:xfrm>
            <a:off x="594360" y="3474720"/>
            <a:ext cx="2377440" cy="1097280"/>
          </a:xfrm>
          <a:prstGeom prst="rect">
            <a:avLst/>
          </a:prstGeom>
          <a:noFill/>
          <a:ln/>
        </p:spPr>
        <p:txBody>
          <a:bodyPr wrap="square" lIns="0" tIns="0" rIns="0" bIns="0" rtlCol="0" anchor="t"/>
          <a:lstStyle/>
          <a:p>
            <a:pPr marL="0" indent="0">
              <a:buNone/>
            </a:pPr>
            <a:r>
              <a:rPr lang="en-US" sz="1000" b="1" dirty="0">
                <a:solidFill>
                  <a:srgbClr val="1F7A5C"/>
                </a:solidFill>
                <a:latin typeface="Calibri" pitchFamily="34" charset="0"/>
                <a:ea typeface="Calibri" pitchFamily="34" charset="-122"/>
                <a:cs typeface="Calibri" pitchFamily="34" charset="-120"/>
              </a:rPr>
              <a:t>Usulan: sosialisasi fitur perlindungan keluarga dan pengetahuan dasar dengan visual menarik.</a:t>
            </a:r>
            <a:endParaRPr lang="en-US" sz="1000" dirty="0"/>
          </a:p>
        </p:txBody>
      </p:sp>
      <p:sp>
        <p:nvSpPr>
          <p:cNvPr id="11" name="Shape 8"/>
          <p:cNvSpPr/>
          <p:nvPr/>
        </p:nvSpPr>
        <p:spPr>
          <a:xfrm>
            <a:off x="3246120" y="1188720"/>
            <a:ext cx="2651760" cy="3474720"/>
          </a:xfrm>
          <a:prstGeom prst="roundRect">
            <a:avLst>
              <a:gd name="adj" fmla="val 2759"/>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2" name="Shape 9"/>
          <p:cNvSpPr/>
          <p:nvPr/>
        </p:nvSpPr>
        <p:spPr>
          <a:xfrm>
            <a:off x="3383280" y="1298448"/>
            <a:ext cx="502920" cy="502920"/>
          </a:xfrm>
          <a:prstGeom prst="ellipse">
            <a:avLst/>
          </a:prstGeom>
          <a:solidFill>
            <a:srgbClr val="E4572E"/>
          </a:solidFill>
          <a:ln w="12700">
            <a:solidFill>
              <a:srgbClr val="E4572E"/>
            </a:solidFill>
            <a:prstDash val="solid"/>
          </a:ln>
        </p:spPr>
      </p:sp>
      <p:pic>
        <p:nvPicPr>
          <p:cNvPr id="13" name="Image 1" descr="preencoded.png"/>
          <p:cNvPicPr>
            <a:picLocks noChangeAspect="1"/>
          </p:cNvPicPr>
          <p:nvPr/>
        </p:nvPicPr>
        <p:blipFill>
          <a:blip r:embed="rId4"/>
          <a:stretch>
            <a:fillRect/>
          </a:stretch>
        </p:blipFill>
        <p:spPr>
          <a:xfrm>
            <a:off x="3509010" y="1424178"/>
            <a:ext cx="251460" cy="251460"/>
          </a:xfrm>
          <a:prstGeom prst="rect">
            <a:avLst/>
          </a:prstGeom>
        </p:spPr>
      </p:pic>
      <p:sp>
        <p:nvSpPr>
          <p:cNvPr id="14" name="Text 10"/>
          <p:cNvSpPr txBox="1"/>
          <p:nvPr/>
        </p:nvSpPr>
        <p:spPr>
          <a:xfrm>
            <a:off x="3977640" y="1298448"/>
            <a:ext cx="1828800" cy="502920"/>
          </a:xfrm>
          <a:prstGeom prst="rect">
            <a:avLst/>
          </a:prstGeom>
          <a:noFill/>
          <a:ln/>
        </p:spPr>
        <p:txBody>
          <a:bodyPr wrap="square" lIns="0" tIns="0" rIns="0" bIns="0" rtlCol="0" anchor="ctr"/>
          <a:lstStyle/>
          <a:p>
            <a:pPr marL="0" indent="0">
              <a:buNone/>
            </a:pPr>
            <a:r>
              <a:rPr lang="en-US" sz="1400" b="1" dirty="0">
                <a:solidFill>
                  <a:srgbClr val="12352F"/>
                </a:solidFill>
                <a:latin typeface="Cambria" pitchFamily="34" charset="0"/>
                <a:ea typeface="Cambria" pitchFamily="34" charset="-122"/>
                <a:cs typeface="Cambria" pitchFamily="34" charset="-120"/>
              </a:rPr>
              <a:t>Untuk wilayah 3T</a:t>
            </a:r>
            <a:endParaRPr lang="en-US" sz="1400" dirty="0"/>
          </a:p>
        </p:txBody>
      </p:sp>
      <p:sp>
        <p:nvSpPr>
          <p:cNvPr id="15" name="Text 11"/>
          <p:cNvSpPr txBox="1"/>
          <p:nvPr/>
        </p:nvSpPr>
        <p:spPr>
          <a:xfrm>
            <a:off x="3383280" y="1920240"/>
            <a:ext cx="2377440" cy="1508760"/>
          </a:xfrm>
          <a:prstGeom prst="rect">
            <a:avLst/>
          </a:prstGeom>
          <a:noFill/>
          <a:ln/>
        </p:spPr>
        <p:txBody>
          <a:bodyPr wrap="square" lIns="0" tIns="0" rIns="0" bIns="0" rtlCol="0" anchor="t"/>
          <a:lstStyle/>
          <a:p>
            <a:pPr marL="0" indent="0">
              <a:buNone/>
            </a:pPr>
            <a:r>
              <a:rPr lang="en-US" sz="1000" dirty="0">
                <a:solidFill>
                  <a:srgbClr val="1F2E2A"/>
                </a:solidFill>
                <a:latin typeface="Calibri" pitchFamily="34" charset="0"/>
                <a:ea typeface="Calibri" pitchFamily="34" charset="-122"/>
                <a:cs typeface="Calibri" pitchFamily="34" charset="-120"/>
              </a:rPr>
              <a:t>Gunakan perangkat yang mudah dan ramah akses, serta materi literasi yang mudah dipahami, misalnya dalam bahasa daerah.</a:t>
            </a:r>
            <a:endParaRPr lang="en-US" sz="1000" dirty="0"/>
          </a:p>
        </p:txBody>
      </p:sp>
      <p:sp>
        <p:nvSpPr>
          <p:cNvPr id="16" name="Text 12"/>
          <p:cNvSpPr txBox="1"/>
          <p:nvPr/>
        </p:nvSpPr>
        <p:spPr>
          <a:xfrm>
            <a:off x="3383280" y="3474720"/>
            <a:ext cx="2377440" cy="1097280"/>
          </a:xfrm>
          <a:prstGeom prst="rect">
            <a:avLst/>
          </a:prstGeom>
          <a:noFill/>
          <a:ln/>
        </p:spPr>
        <p:txBody>
          <a:bodyPr wrap="square" lIns="0" tIns="0" rIns="0" bIns="0" rtlCol="0" anchor="t"/>
          <a:lstStyle/>
          <a:p>
            <a:pPr marL="0" indent="0">
              <a:buNone/>
            </a:pPr>
            <a:r>
              <a:rPr lang="en-US" sz="1000" b="1" dirty="0">
                <a:solidFill>
                  <a:srgbClr val="E4572E"/>
                </a:solidFill>
                <a:latin typeface="Calibri" pitchFamily="34" charset="0"/>
                <a:ea typeface="Calibri" pitchFamily="34" charset="-122"/>
                <a:cs typeface="Calibri" pitchFamily="34" charset="-120"/>
              </a:rPr>
              <a:t>Usulan: sosialisasi materi berbahasa daerah dengan dukungan dokumentasi yang ada.</a:t>
            </a:r>
            <a:endParaRPr lang="en-US" sz="1000" dirty="0"/>
          </a:p>
        </p:txBody>
      </p:sp>
      <p:sp>
        <p:nvSpPr>
          <p:cNvPr id="17" name="Shape 13"/>
          <p:cNvSpPr/>
          <p:nvPr/>
        </p:nvSpPr>
        <p:spPr>
          <a:xfrm>
            <a:off x="6035040" y="1188720"/>
            <a:ext cx="2651760" cy="3474720"/>
          </a:xfrm>
          <a:prstGeom prst="roundRect">
            <a:avLst>
              <a:gd name="adj" fmla="val 2759"/>
            </a:avLst>
          </a:prstGeom>
          <a:solidFill>
            <a:srgbClr val="FFFFFF"/>
          </a:solidFill>
          <a:ln w="6350">
            <a:solidFill>
              <a:srgbClr val="D9E8E1"/>
            </a:solidFill>
            <a:prstDash val="solid"/>
          </a:ln>
          <a:effectLst>
            <a:outerShdw blurRad="76200" dist="19050" dir="5400000" algn="bl" rotWithShape="0">
              <a:srgbClr val="000000">
                <a:alpha val="12000"/>
              </a:srgbClr>
            </a:outerShdw>
          </a:effectLst>
        </p:spPr>
      </p:sp>
      <p:sp>
        <p:nvSpPr>
          <p:cNvPr id="18" name="Shape 14"/>
          <p:cNvSpPr/>
          <p:nvPr/>
        </p:nvSpPr>
        <p:spPr>
          <a:xfrm>
            <a:off x="6172200" y="1298448"/>
            <a:ext cx="502920" cy="502920"/>
          </a:xfrm>
          <a:prstGeom prst="ellipse">
            <a:avLst/>
          </a:prstGeom>
          <a:solidFill>
            <a:srgbClr val="1F7A5C"/>
          </a:solidFill>
          <a:ln w="12700">
            <a:solidFill>
              <a:srgbClr val="1F7A5C"/>
            </a:solidFill>
            <a:prstDash val="solid"/>
          </a:ln>
        </p:spPr>
      </p:sp>
      <p:pic>
        <p:nvPicPr>
          <p:cNvPr id="19" name="Image 2" descr="preencoded.png"/>
          <p:cNvPicPr>
            <a:picLocks noChangeAspect="1"/>
          </p:cNvPicPr>
          <p:nvPr/>
        </p:nvPicPr>
        <p:blipFill>
          <a:blip r:embed="rId5"/>
          <a:stretch>
            <a:fillRect/>
          </a:stretch>
        </p:blipFill>
        <p:spPr>
          <a:xfrm>
            <a:off x="6297930" y="1424178"/>
            <a:ext cx="251460" cy="251460"/>
          </a:xfrm>
          <a:prstGeom prst="rect">
            <a:avLst/>
          </a:prstGeom>
        </p:spPr>
      </p:pic>
      <p:sp>
        <p:nvSpPr>
          <p:cNvPr id="20" name="Text 15"/>
          <p:cNvSpPr txBox="1"/>
          <p:nvPr/>
        </p:nvSpPr>
        <p:spPr>
          <a:xfrm>
            <a:off x="6766560" y="1298448"/>
            <a:ext cx="1828800" cy="502920"/>
          </a:xfrm>
          <a:prstGeom prst="rect">
            <a:avLst/>
          </a:prstGeom>
          <a:noFill/>
          <a:ln/>
        </p:spPr>
        <p:txBody>
          <a:bodyPr wrap="square" lIns="0" tIns="0" rIns="0" bIns="0" rtlCol="0" anchor="ctr"/>
          <a:lstStyle/>
          <a:p>
            <a:pPr marL="0" indent="0">
              <a:buNone/>
            </a:pPr>
            <a:r>
              <a:rPr lang="en-US" sz="1400" b="1" dirty="0">
                <a:solidFill>
                  <a:srgbClr val="12352F"/>
                </a:solidFill>
                <a:latin typeface="Cambria" pitchFamily="34" charset="0"/>
                <a:ea typeface="Cambria" pitchFamily="34" charset="-122"/>
                <a:cs typeface="Cambria" pitchFamily="34" charset="-120"/>
              </a:rPr>
              <a:t>Untuk difabel</a:t>
            </a:r>
            <a:endParaRPr lang="en-US" sz="1400" dirty="0"/>
          </a:p>
        </p:txBody>
      </p:sp>
      <p:sp>
        <p:nvSpPr>
          <p:cNvPr id="21" name="Text 16"/>
          <p:cNvSpPr txBox="1"/>
          <p:nvPr/>
        </p:nvSpPr>
        <p:spPr>
          <a:xfrm>
            <a:off x="6172200" y="1920240"/>
            <a:ext cx="2377440" cy="1508760"/>
          </a:xfrm>
          <a:prstGeom prst="rect">
            <a:avLst/>
          </a:prstGeom>
          <a:noFill/>
          <a:ln/>
        </p:spPr>
        <p:txBody>
          <a:bodyPr wrap="square" lIns="0" tIns="0" rIns="0" bIns="0" rtlCol="0" anchor="t"/>
          <a:lstStyle/>
          <a:p>
            <a:pPr marL="0" indent="0">
              <a:buNone/>
            </a:pPr>
            <a:r>
              <a:rPr lang="en-US" sz="1000" dirty="0">
                <a:solidFill>
                  <a:srgbClr val="1F2E2A"/>
                </a:solidFill>
                <a:latin typeface="Calibri" pitchFamily="34" charset="0"/>
                <a:ea typeface="Calibri" pitchFamily="34" charset="-122"/>
                <a:cs typeface="Calibri" pitchFamily="34" charset="-120"/>
              </a:rPr>
              <a:t>Perlu literasi akses perangkat keras dan lunak yang dapat digunakan, misalnya asisten digital berbasis suara.</a:t>
            </a:r>
            <a:endParaRPr lang="en-US" sz="1000" dirty="0"/>
          </a:p>
        </p:txBody>
      </p:sp>
      <p:sp>
        <p:nvSpPr>
          <p:cNvPr id="22" name="Text 17"/>
          <p:cNvSpPr txBox="1"/>
          <p:nvPr/>
        </p:nvSpPr>
        <p:spPr>
          <a:xfrm>
            <a:off x="6172200" y="3474720"/>
            <a:ext cx="2377440" cy="1097280"/>
          </a:xfrm>
          <a:prstGeom prst="rect">
            <a:avLst/>
          </a:prstGeom>
          <a:noFill/>
          <a:ln/>
        </p:spPr>
        <p:txBody>
          <a:bodyPr wrap="square" lIns="0" tIns="0" rIns="0" bIns="0" rtlCol="0" anchor="t"/>
          <a:lstStyle/>
          <a:p>
            <a:pPr marL="0" indent="0">
              <a:buNone/>
            </a:pPr>
            <a:r>
              <a:rPr lang="en-US" sz="1000" b="1" dirty="0">
                <a:solidFill>
                  <a:srgbClr val="1F7A5C"/>
                </a:solidFill>
                <a:latin typeface="Calibri" pitchFamily="34" charset="0"/>
                <a:ea typeface="Calibri" pitchFamily="34" charset="-122"/>
                <a:cs typeface="Calibri" pitchFamily="34" charset="-120"/>
              </a:rPr>
              <a:t>Usulan: sosialisasi fitur perangkat digital yang ramah difabel.</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2352F"/>
        </a:solidFill>
        <a:effectLst/>
      </p:bgPr>
    </p:bg>
    <p:spTree>
      <p:nvGrpSpPr>
        <p:cNvPr id="1" name=""/>
        <p:cNvGrpSpPr/>
        <p:nvPr/>
      </p:nvGrpSpPr>
      <p:grpSpPr>
        <a:xfrm>
          <a:off x="0" y="0"/>
          <a:ext cx="0" cy="0"/>
          <a:chOff x="0" y="0"/>
          <a:chExt cx="0" cy="0"/>
        </a:xfrm>
      </p:grpSpPr>
      <p:sp>
        <p:nvSpPr>
          <p:cNvPr id="2" name="Text 0"/>
          <p:cNvSpPr txBox="1"/>
          <p:nvPr/>
        </p:nvSpPr>
        <p:spPr>
          <a:xfrm>
            <a:off x="457200" y="228600"/>
            <a:ext cx="7315200" cy="256032"/>
          </a:xfrm>
          <a:prstGeom prst="rect">
            <a:avLst/>
          </a:prstGeom>
          <a:noFill/>
          <a:ln/>
        </p:spPr>
        <p:txBody>
          <a:bodyPr wrap="square" lIns="0" tIns="0" rIns="0" bIns="0" rtlCol="0" anchor="ctr"/>
          <a:lstStyle/>
          <a:p>
            <a:pPr marL="0" indent="0">
              <a:buNone/>
            </a:pPr>
            <a:r>
              <a:rPr lang="en-US" sz="1050" b="1" kern="0" spc="200" dirty="0">
                <a:solidFill>
                  <a:srgbClr val="F7B08F"/>
                </a:solidFill>
                <a:latin typeface="Calibri" pitchFamily="34" charset="0"/>
                <a:ea typeface="Calibri" pitchFamily="34" charset="-122"/>
                <a:cs typeface="Calibri" pitchFamily="34" charset="-120"/>
              </a:rPr>
              <a:t>PENUTUP · EVALUASI KOMPETENSI</a:t>
            </a:r>
            <a:endParaRPr lang="en-US" sz="1050" dirty="0"/>
          </a:p>
        </p:txBody>
      </p:sp>
      <p:sp>
        <p:nvSpPr>
          <p:cNvPr id="3" name="Text 1"/>
          <p:cNvSpPr txBox="1"/>
          <p:nvPr/>
        </p:nvSpPr>
        <p:spPr>
          <a:xfrm>
            <a:off x="457200" y="475488"/>
            <a:ext cx="8229600" cy="548640"/>
          </a:xfrm>
          <a:prstGeom prst="rect">
            <a:avLst/>
          </a:prstGeom>
          <a:noFill/>
          <a:ln/>
        </p:spPr>
        <p:txBody>
          <a:bodyPr wrap="square" lIns="0" tIns="0" rIns="0" bIns="0" rtlCol="0" anchor="ctr"/>
          <a:lstStyle/>
          <a:p>
            <a:pPr marL="0" indent="0">
              <a:buNone/>
            </a:pPr>
            <a:r>
              <a:rPr lang="en-US" sz="2600" b="1" dirty="0">
                <a:solidFill>
                  <a:srgbClr val="FFFFFF"/>
                </a:solidFill>
                <a:latin typeface="Cambria" pitchFamily="34" charset="0"/>
                <a:ea typeface="Cambria" pitchFamily="34" charset="-122"/>
                <a:cs typeface="Cambria" pitchFamily="34" charset="-120"/>
              </a:rPr>
              <a:t>Evaluasi Diri: Kognitif, Afektif, Konatif</a:t>
            </a:r>
            <a:endParaRPr lang="en-US" sz="2600" dirty="0"/>
          </a:p>
        </p:txBody>
      </p:sp>
      <p:sp>
        <p:nvSpPr>
          <p:cNvPr id="4" name="Text 2"/>
          <p:cNvSpPr txBox="1"/>
          <p:nvPr/>
        </p:nvSpPr>
        <p:spPr>
          <a:xfrm>
            <a:off x="8412480" y="4800600"/>
            <a:ext cx="365760" cy="228600"/>
          </a:xfrm>
          <a:prstGeom prst="rect">
            <a:avLst/>
          </a:prstGeom>
          <a:noFill/>
          <a:ln/>
        </p:spPr>
        <p:txBody>
          <a:bodyPr wrap="square" lIns="0" tIns="0" rIns="0" bIns="0" rtlCol="0" anchor="ctr"/>
          <a:lstStyle/>
          <a:p>
            <a:pPr marL="0" indent="0" algn="r">
              <a:buNone/>
            </a:pPr>
            <a:r>
              <a:rPr lang="en-US" sz="900" dirty="0">
                <a:solidFill>
                  <a:srgbClr val="A8C7BB"/>
                </a:solidFill>
                <a:latin typeface="Calibri" pitchFamily="34" charset="0"/>
                <a:ea typeface="Calibri" pitchFamily="34" charset="-122"/>
                <a:cs typeface="Calibri" pitchFamily="34" charset="-120"/>
              </a:rPr>
              <a:t>30</a:t>
            </a:r>
            <a:endParaRPr lang="en-US" sz="900" dirty="0"/>
          </a:p>
        </p:txBody>
      </p:sp>
      <p:sp>
        <p:nvSpPr>
          <p:cNvPr id="5" name="Shape 3"/>
          <p:cNvSpPr/>
          <p:nvPr/>
        </p:nvSpPr>
        <p:spPr>
          <a:xfrm>
            <a:off x="457200" y="1188720"/>
            <a:ext cx="4572000" cy="3063240"/>
          </a:xfrm>
          <a:prstGeom prst="roundRect">
            <a:avLst>
              <a:gd name="adj" fmla="val 2388"/>
            </a:avLst>
          </a:prstGeom>
          <a:solidFill>
            <a:srgbClr val="1D4A41"/>
          </a:solidFill>
          <a:ln w="12700">
            <a:solidFill>
              <a:srgbClr val="1D4A41"/>
            </a:solidFill>
            <a:prstDash val="solid"/>
          </a:ln>
        </p:spPr>
      </p:sp>
      <p:sp>
        <p:nvSpPr>
          <p:cNvPr id="6" name="Shape 4"/>
          <p:cNvSpPr/>
          <p:nvPr/>
        </p:nvSpPr>
        <p:spPr>
          <a:xfrm>
            <a:off x="594360" y="1298448"/>
            <a:ext cx="457200" cy="457200"/>
          </a:xfrm>
          <a:prstGeom prst="ellipse">
            <a:avLst/>
          </a:prstGeom>
          <a:solidFill>
            <a:srgbClr val="1F7A5C"/>
          </a:solidFill>
          <a:ln w="12700">
            <a:solidFill>
              <a:srgbClr val="1F7A5C"/>
            </a:solidFill>
            <a:prstDash val="solid"/>
          </a:ln>
        </p:spPr>
      </p:sp>
      <p:pic>
        <p:nvPicPr>
          <p:cNvPr id="7" name="Image 0" descr="preencoded.png"/>
          <p:cNvPicPr>
            <a:picLocks noChangeAspect="1"/>
          </p:cNvPicPr>
          <p:nvPr/>
        </p:nvPicPr>
        <p:blipFill>
          <a:blip r:embed="rId3"/>
          <a:stretch>
            <a:fillRect/>
          </a:stretch>
        </p:blipFill>
        <p:spPr>
          <a:xfrm>
            <a:off x="708660" y="1412748"/>
            <a:ext cx="228600" cy="228600"/>
          </a:xfrm>
          <a:prstGeom prst="rect">
            <a:avLst/>
          </a:prstGeom>
        </p:spPr>
      </p:pic>
      <p:sp>
        <p:nvSpPr>
          <p:cNvPr id="8" name="Text 5"/>
          <p:cNvSpPr txBox="1"/>
          <p:nvPr/>
        </p:nvSpPr>
        <p:spPr>
          <a:xfrm>
            <a:off x="1188720" y="1298448"/>
            <a:ext cx="3657600" cy="457200"/>
          </a:xfrm>
          <a:prstGeom prst="rect">
            <a:avLst/>
          </a:prstGeom>
          <a:noFill/>
          <a:ln/>
        </p:spPr>
        <p:txBody>
          <a:bodyPr wrap="square" lIns="0" tIns="0" rIns="0" bIns="0" rtlCol="0" anchor="ctr"/>
          <a:lstStyle/>
          <a:p>
            <a:pPr marL="0" indent="0">
              <a:buNone/>
            </a:pPr>
            <a:r>
              <a:rPr lang="en-US" sz="1400" b="1" dirty="0">
                <a:solidFill>
                  <a:srgbClr val="FFFFFF"/>
                </a:solidFill>
                <a:latin typeface="Cambria" pitchFamily="34" charset="0"/>
                <a:ea typeface="Cambria" pitchFamily="34" charset="-122"/>
                <a:cs typeface="Cambria" pitchFamily="34" charset="-120"/>
              </a:rPr>
              <a:t>Kognitif (pikiran)</a:t>
            </a:r>
            <a:endParaRPr lang="en-US" sz="1400" dirty="0"/>
          </a:p>
        </p:txBody>
      </p:sp>
      <p:sp>
        <p:nvSpPr>
          <p:cNvPr id="9" name="Text 6"/>
          <p:cNvSpPr txBox="1"/>
          <p:nvPr/>
        </p:nvSpPr>
        <p:spPr>
          <a:xfrm>
            <a:off x="640080" y="1874520"/>
            <a:ext cx="4251960" cy="2331720"/>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rgbClr val="FFFFFF"/>
                </a:solidFill>
                <a:latin typeface="Calibri" pitchFamily="34" charset="0"/>
                <a:ea typeface="Calibri" pitchFamily="34" charset="-122"/>
                <a:cs typeface="Calibri" pitchFamily="34" charset="-120"/>
              </a:rPr>
              <a:t>Saya mengetahui berbagai perangkat keras untuk akses digital</a:t>
            </a:r>
            <a:endParaRPr lang="en-US" sz="1050" dirty="0"/>
          </a:p>
          <a:p>
            <a:pPr marL="152400" indent="-152400">
              <a:spcAft>
                <a:spcPts val="500"/>
              </a:spcAft>
              <a:buSzPct val="100000"/>
              <a:buChar char="•"/>
            </a:pPr>
            <a:r>
              <a:rPr lang="en-US" sz="1050" dirty="0">
                <a:solidFill>
                  <a:srgbClr val="FFFFFF"/>
                </a:solidFill>
                <a:latin typeface="Calibri" pitchFamily="34" charset="0"/>
                <a:ea typeface="Calibri" pitchFamily="34" charset="-122"/>
                <a:cs typeface="Calibri" pitchFamily="34" charset="-120"/>
              </a:rPr>
              <a:t>Saya mengetahui berbagai perangkat lunak untuk akses digital</a:t>
            </a:r>
            <a:endParaRPr lang="en-US" sz="1050" dirty="0"/>
          </a:p>
          <a:p>
            <a:pPr marL="152400" indent="-152400">
              <a:spcAft>
                <a:spcPts val="500"/>
              </a:spcAft>
              <a:buSzPct val="100000"/>
              <a:buChar char="•"/>
            </a:pPr>
            <a:r>
              <a:rPr lang="en-US" sz="1050" dirty="0">
                <a:solidFill>
                  <a:srgbClr val="FFFFFF"/>
                </a:solidFill>
                <a:latin typeface="Calibri" pitchFamily="34" charset="0"/>
                <a:ea typeface="Calibri" pitchFamily="34" charset="-122"/>
                <a:cs typeface="Calibri" pitchFamily="34" charset="-120"/>
              </a:rPr>
              <a:t>Saya memahami cara menghubungkan perangkat ke internet</a:t>
            </a:r>
            <a:endParaRPr lang="en-US" sz="1050" dirty="0"/>
          </a:p>
          <a:p>
            <a:pPr marL="152400" indent="-152400">
              <a:spcAft>
                <a:spcPts val="500"/>
              </a:spcAft>
              <a:buSzPct val="100000"/>
              <a:buChar char="•"/>
            </a:pPr>
            <a:r>
              <a:rPr lang="en-US" sz="1050" dirty="0">
                <a:solidFill>
                  <a:srgbClr val="FFFFFF"/>
                </a:solidFill>
                <a:latin typeface="Calibri" pitchFamily="34" charset="0"/>
                <a:ea typeface="Calibri" pitchFamily="34" charset="-122"/>
                <a:cs typeface="Calibri" pitchFamily="34" charset="-120"/>
              </a:rPr>
              <a:t>Saya mengetahui perangkat dasar pengamanan digital</a:t>
            </a:r>
            <a:endParaRPr lang="en-US" sz="1050" dirty="0"/>
          </a:p>
          <a:p>
            <a:pPr marL="152400" indent="-152400">
              <a:spcAft>
                <a:spcPts val="500"/>
              </a:spcAft>
              <a:buSzPct val="100000"/>
              <a:buChar char="•"/>
            </a:pPr>
            <a:r>
              <a:rPr lang="en-US" sz="1050" dirty="0">
                <a:solidFill>
                  <a:srgbClr val="FFFFFF"/>
                </a:solidFill>
                <a:latin typeface="Calibri" pitchFamily="34" charset="0"/>
                <a:ea typeface="Calibri" pitchFamily="34" charset="-122"/>
                <a:cs typeface="Calibri" pitchFamily="34" charset="-120"/>
              </a:rPr>
              <a:t>Saya memahami pengetahuan dasar keamanan digital</a:t>
            </a:r>
            <a:endParaRPr lang="en-US" sz="1050" dirty="0"/>
          </a:p>
          <a:p>
            <a:pPr marL="152400" indent="-152400">
              <a:spcAft>
                <a:spcPts val="500"/>
              </a:spcAft>
              <a:buSzPct val="100000"/>
              <a:buChar char="•"/>
            </a:pPr>
            <a:r>
              <a:rPr lang="en-US" sz="1050" dirty="0">
                <a:solidFill>
                  <a:srgbClr val="FFFFFF"/>
                </a:solidFill>
                <a:latin typeface="Calibri" pitchFamily="34" charset="0"/>
                <a:ea typeface="Calibri" pitchFamily="34" charset="-122"/>
                <a:cs typeface="Calibri" pitchFamily="34" charset="-120"/>
              </a:rPr>
              <a:t>Saya memahami bahaya serangan siber</a:t>
            </a:r>
            <a:endParaRPr lang="en-US" sz="1050" dirty="0"/>
          </a:p>
        </p:txBody>
      </p:sp>
      <p:sp>
        <p:nvSpPr>
          <p:cNvPr id="10" name="Shape 7"/>
          <p:cNvSpPr/>
          <p:nvPr/>
        </p:nvSpPr>
        <p:spPr>
          <a:xfrm>
            <a:off x="5212080" y="1188720"/>
            <a:ext cx="3474720" cy="1463040"/>
          </a:xfrm>
          <a:prstGeom prst="roundRect">
            <a:avLst>
              <a:gd name="adj" fmla="val 5000"/>
            </a:avLst>
          </a:prstGeom>
          <a:solidFill>
            <a:srgbClr val="1D4A41"/>
          </a:solidFill>
          <a:ln w="12700">
            <a:solidFill>
              <a:srgbClr val="1D4A41"/>
            </a:solidFill>
            <a:prstDash val="solid"/>
          </a:ln>
        </p:spPr>
      </p:sp>
      <p:sp>
        <p:nvSpPr>
          <p:cNvPr id="11" name="Shape 8"/>
          <p:cNvSpPr/>
          <p:nvPr/>
        </p:nvSpPr>
        <p:spPr>
          <a:xfrm>
            <a:off x="5349240" y="1280160"/>
            <a:ext cx="457200" cy="457200"/>
          </a:xfrm>
          <a:prstGeom prst="ellipse">
            <a:avLst/>
          </a:prstGeom>
          <a:solidFill>
            <a:srgbClr val="E4572E"/>
          </a:solidFill>
          <a:ln w="12700">
            <a:solidFill>
              <a:srgbClr val="E4572E"/>
            </a:solidFill>
            <a:prstDash val="solid"/>
          </a:ln>
        </p:spPr>
      </p:sp>
      <p:pic>
        <p:nvPicPr>
          <p:cNvPr id="12" name="Image 1" descr="preencoded.png"/>
          <p:cNvPicPr>
            <a:picLocks noChangeAspect="1"/>
          </p:cNvPicPr>
          <p:nvPr/>
        </p:nvPicPr>
        <p:blipFill>
          <a:blip r:embed="rId4"/>
          <a:stretch>
            <a:fillRect/>
          </a:stretch>
        </p:blipFill>
        <p:spPr>
          <a:xfrm>
            <a:off x="5463540" y="1394460"/>
            <a:ext cx="228600" cy="228600"/>
          </a:xfrm>
          <a:prstGeom prst="rect">
            <a:avLst/>
          </a:prstGeom>
        </p:spPr>
      </p:pic>
      <p:sp>
        <p:nvSpPr>
          <p:cNvPr id="13" name="Text 9"/>
          <p:cNvSpPr txBox="1"/>
          <p:nvPr/>
        </p:nvSpPr>
        <p:spPr>
          <a:xfrm>
            <a:off x="5943600" y="1280160"/>
            <a:ext cx="2651760" cy="457200"/>
          </a:xfrm>
          <a:prstGeom prst="rect">
            <a:avLst/>
          </a:prstGeom>
          <a:noFill/>
          <a:ln/>
        </p:spPr>
        <p:txBody>
          <a:bodyPr wrap="square" lIns="0" tIns="0" rIns="0" bIns="0" rtlCol="0" anchor="ctr"/>
          <a:lstStyle/>
          <a:p>
            <a:pPr marL="0" indent="0">
              <a:buNone/>
            </a:pPr>
            <a:r>
              <a:rPr lang="en-US" sz="1300" b="1" dirty="0">
                <a:solidFill>
                  <a:srgbClr val="FFFFFF"/>
                </a:solidFill>
                <a:latin typeface="Cambria" pitchFamily="34" charset="0"/>
                <a:ea typeface="Cambria" pitchFamily="34" charset="-122"/>
                <a:cs typeface="Cambria" pitchFamily="34" charset="-120"/>
              </a:rPr>
              <a:t>Afektif (perasaan)</a:t>
            </a:r>
            <a:endParaRPr lang="en-US" sz="1300" dirty="0"/>
          </a:p>
        </p:txBody>
      </p:sp>
      <p:sp>
        <p:nvSpPr>
          <p:cNvPr id="14" name="Text 10"/>
          <p:cNvSpPr txBox="1"/>
          <p:nvPr/>
        </p:nvSpPr>
        <p:spPr>
          <a:xfrm>
            <a:off x="5394960" y="1828800"/>
            <a:ext cx="3200400" cy="777240"/>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rgbClr val="FFFFFF"/>
                </a:solidFill>
                <a:latin typeface="Calibri" pitchFamily="34" charset="0"/>
                <a:ea typeface="Calibri" pitchFamily="34" charset="-122"/>
                <a:cs typeface="Calibri" pitchFamily="34" charset="-120"/>
              </a:rPr>
              <a:t>Saya memahami pentingnya akses perangkat digital resmi</a:t>
            </a:r>
            <a:endParaRPr lang="en-US" sz="1050" dirty="0"/>
          </a:p>
        </p:txBody>
      </p:sp>
      <p:sp>
        <p:nvSpPr>
          <p:cNvPr id="15" name="Shape 11"/>
          <p:cNvSpPr/>
          <p:nvPr/>
        </p:nvSpPr>
        <p:spPr>
          <a:xfrm>
            <a:off x="5212080" y="2788920"/>
            <a:ext cx="3474720" cy="1463040"/>
          </a:xfrm>
          <a:prstGeom prst="roundRect">
            <a:avLst>
              <a:gd name="adj" fmla="val 5000"/>
            </a:avLst>
          </a:prstGeom>
          <a:solidFill>
            <a:srgbClr val="1D4A41"/>
          </a:solidFill>
          <a:ln w="12700">
            <a:solidFill>
              <a:srgbClr val="1D4A41"/>
            </a:solidFill>
            <a:prstDash val="solid"/>
          </a:ln>
        </p:spPr>
      </p:sp>
      <p:sp>
        <p:nvSpPr>
          <p:cNvPr id="16" name="Shape 12"/>
          <p:cNvSpPr/>
          <p:nvPr/>
        </p:nvSpPr>
        <p:spPr>
          <a:xfrm>
            <a:off x="5349240" y="2880360"/>
            <a:ext cx="457200" cy="457200"/>
          </a:xfrm>
          <a:prstGeom prst="ellipse">
            <a:avLst/>
          </a:prstGeom>
          <a:solidFill>
            <a:srgbClr val="1F7A5C"/>
          </a:solidFill>
          <a:ln w="12700">
            <a:solidFill>
              <a:srgbClr val="1F7A5C"/>
            </a:solidFill>
            <a:prstDash val="solid"/>
          </a:ln>
        </p:spPr>
      </p:sp>
      <p:pic>
        <p:nvPicPr>
          <p:cNvPr id="17" name="Image 2" descr="preencoded.png"/>
          <p:cNvPicPr>
            <a:picLocks noChangeAspect="1"/>
          </p:cNvPicPr>
          <p:nvPr/>
        </p:nvPicPr>
        <p:blipFill>
          <a:blip r:embed="rId5"/>
          <a:stretch>
            <a:fillRect/>
          </a:stretch>
        </p:blipFill>
        <p:spPr>
          <a:xfrm>
            <a:off x="5463540" y="2994660"/>
            <a:ext cx="228600" cy="228600"/>
          </a:xfrm>
          <a:prstGeom prst="rect">
            <a:avLst/>
          </a:prstGeom>
        </p:spPr>
      </p:pic>
      <p:sp>
        <p:nvSpPr>
          <p:cNvPr id="18" name="Text 13"/>
          <p:cNvSpPr txBox="1"/>
          <p:nvPr/>
        </p:nvSpPr>
        <p:spPr>
          <a:xfrm>
            <a:off x="5943600" y="2880360"/>
            <a:ext cx="2651760" cy="457200"/>
          </a:xfrm>
          <a:prstGeom prst="rect">
            <a:avLst/>
          </a:prstGeom>
          <a:noFill/>
          <a:ln/>
        </p:spPr>
        <p:txBody>
          <a:bodyPr wrap="square" lIns="0" tIns="0" rIns="0" bIns="0" rtlCol="0" anchor="ctr"/>
          <a:lstStyle/>
          <a:p>
            <a:pPr marL="0" indent="0">
              <a:buNone/>
            </a:pPr>
            <a:r>
              <a:rPr lang="en-US" sz="1300" b="1" dirty="0">
                <a:solidFill>
                  <a:srgbClr val="FFFFFF"/>
                </a:solidFill>
                <a:latin typeface="Cambria" pitchFamily="34" charset="0"/>
                <a:ea typeface="Cambria" pitchFamily="34" charset="-122"/>
                <a:cs typeface="Cambria" pitchFamily="34" charset="-120"/>
              </a:rPr>
              <a:t>Konatif (perilaku)</a:t>
            </a:r>
            <a:endParaRPr lang="en-US" sz="1300" dirty="0"/>
          </a:p>
        </p:txBody>
      </p:sp>
      <p:sp>
        <p:nvSpPr>
          <p:cNvPr id="19" name="Text 14"/>
          <p:cNvSpPr txBox="1"/>
          <p:nvPr/>
        </p:nvSpPr>
        <p:spPr>
          <a:xfrm>
            <a:off x="5394960" y="3429000"/>
            <a:ext cx="3200400" cy="777240"/>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rgbClr val="FFFFFF"/>
                </a:solidFill>
                <a:latin typeface="Calibri" pitchFamily="34" charset="0"/>
                <a:ea typeface="Calibri" pitchFamily="34" charset="-122"/>
                <a:cs typeface="Calibri" pitchFamily="34" charset="-120"/>
              </a:rPr>
              <a:t>Saya menggunakan perangkat digital dengan aman</a:t>
            </a:r>
            <a:endParaRPr lang="en-US" sz="1050" dirty="0"/>
          </a:p>
          <a:p>
            <a:pPr marL="152400" indent="-152400">
              <a:spcAft>
                <a:spcPts val="500"/>
              </a:spcAft>
              <a:buSzPct val="100000"/>
              <a:buChar char="•"/>
            </a:pPr>
            <a:r>
              <a:rPr lang="en-US" sz="1050" dirty="0">
                <a:solidFill>
                  <a:srgbClr val="FFFFFF"/>
                </a:solidFill>
                <a:latin typeface="Calibri" pitchFamily="34" charset="0"/>
                <a:ea typeface="Calibri" pitchFamily="34" charset="-122"/>
                <a:cs typeface="Calibri" pitchFamily="34" charset="-120"/>
              </a:rPr>
              <a:t>Saya melindungi perangkat digital yang digunakan</a:t>
            </a:r>
            <a:endParaRPr lang="en-US" sz="1050" dirty="0"/>
          </a:p>
        </p:txBody>
      </p:sp>
      <p:sp>
        <p:nvSpPr>
          <p:cNvPr id="20" name="Text 15"/>
          <p:cNvSpPr txBox="1"/>
          <p:nvPr/>
        </p:nvSpPr>
        <p:spPr>
          <a:xfrm>
            <a:off x="457200" y="4389120"/>
            <a:ext cx="8229600" cy="365760"/>
          </a:xfrm>
          <a:prstGeom prst="rect">
            <a:avLst/>
          </a:prstGeom>
          <a:noFill/>
          <a:ln/>
        </p:spPr>
        <p:txBody>
          <a:bodyPr wrap="square" lIns="0" tIns="0" rIns="0" bIns="0" rtlCol="0" anchor="ctr"/>
          <a:lstStyle/>
          <a:p>
            <a:pPr marL="0" indent="0">
              <a:buNone/>
            </a:pPr>
            <a:r>
              <a:rPr lang="en-US" sz="1100" i="1" dirty="0">
                <a:solidFill>
                  <a:srgbClr val="D3E8DF"/>
                </a:solidFill>
                <a:latin typeface="Calibri" pitchFamily="34" charset="0"/>
                <a:ea typeface="Calibri" pitchFamily="34" charset="-122"/>
                <a:cs typeface="Calibri" pitchFamily="34" charset="-120"/>
              </a:rPr>
              <a:t>Beri tanda centang Ya / Tidak untuk tiap pernyataan dan jelaskan alasannya. Dari modul asli: 9 pertanyaan evaluasi.</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2478</Words>
  <Application>Microsoft Office PowerPoint</Application>
  <PresentationFormat>On-screen Show (16:9)</PresentationFormat>
  <Paragraphs>383</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Meninjau Lanskap Digital</dc:title>
  <dc:subject>PptxGenJS Presentation</dc:subject>
  <dc:creator>PptxGenJS</dc:creator>
  <cp:lastModifiedBy>Ilham Kudratul Alam</cp:lastModifiedBy>
  <cp:revision>2</cp:revision>
  <dcterms:created xsi:type="dcterms:W3CDTF">2026-10-06T09:13:04Z</dcterms:created>
  <dcterms:modified xsi:type="dcterms:W3CDTF">2026-10-06T09:21:54Z</dcterms:modified>
</cp:coreProperties>
</file>